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6" r:id="rId3"/>
    <p:sldMasterId id="2147483699" r:id="rId4"/>
    <p:sldMasterId id="2147483705" r:id="rId5"/>
    <p:sldMasterId id="2147483711" r:id="rId6"/>
    <p:sldMasterId id="2147483717" r:id="rId7"/>
    <p:sldMasterId id="2147483723" r:id="rId8"/>
  </p:sldMasterIdLst>
  <p:notesMasterIdLst>
    <p:notesMasterId r:id="rId53"/>
  </p:notesMasterIdLst>
  <p:sldIdLst>
    <p:sldId id="256" r:id="rId9"/>
    <p:sldId id="258" r:id="rId10"/>
    <p:sldId id="262" r:id="rId11"/>
    <p:sldId id="312" r:id="rId12"/>
    <p:sldId id="263" r:id="rId13"/>
    <p:sldId id="309" r:id="rId14"/>
    <p:sldId id="265" r:id="rId15"/>
    <p:sldId id="310" r:id="rId16"/>
    <p:sldId id="268" r:id="rId17"/>
    <p:sldId id="311" r:id="rId18"/>
    <p:sldId id="267" r:id="rId19"/>
    <p:sldId id="266" r:id="rId20"/>
    <p:sldId id="291" r:id="rId21"/>
    <p:sldId id="270" r:id="rId22"/>
    <p:sldId id="273" r:id="rId23"/>
    <p:sldId id="274" r:id="rId24"/>
    <p:sldId id="292" r:id="rId25"/>
    <p:sldId id="275" r:id="rId26"/>
    <p:sldId id="276" r:id="rId27"/>
    <p:sldId id="277" r:id="rId28"/>
    <p:sldId id="286" r:id="rId29"/>
    <p:sldId id="287" r:id="rId30"/>
    <p:sldId id="279" r:id="rId31"/>
    <p:sldId id="313" r:id="rId32"/>
    <p:sldId id="314" r:id="rId33"/>
    <p:sldId id="280" r:id="rId34"/>
    <p:sldId id="281" r:id="rId35"/>
    <p:sldId id="301" r:id="rId36"/>
    <p:sldId id="282" r:id="rId37"/>
    <p:sldId id="298" r:id="rId38"/>
    <p:sldId id="283" r:id="rId39"/>
    <p:sldId id="302" r:id="rId40"/>
    <p:sldId id="296" r:id="rId41"/>
    <p:sldId id="304" r:id="rId42"/>
    <p:sldId id="306" r:id="rId43"/>
    <p:sldId id="307" r:id="rId44"/>
    <p:sldId id="288" r:id="rId45"/>
    <p:sldId id="308" r:id="rId46"/>
    <p:sldId id="315" r:id="rId47"/>
    <p:sldId id="303" r:id="rId48"/>
    <p:sldId id="299" r:id="rId49"/>
    <p:sldId id="305" r:id="rId50"/>
    <p:sldId id="293" r:id="rId51"/>
    <p:sldId id="278" r:id="rId5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40E34-829E-46A7-9D0E-40ACF82E2A0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A157D-C383-45BD-A40F-52CCDC62BF8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955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98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905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9849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508000" y="990600"/>
            <a:ext cx="1016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altLang="tr-TR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1371600"/>
            <a:ext cx="102616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altLang="tr-TR" noProof="0" smtClean="0"/>
              <a:t>Click to edit Master title style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765550"/>
            <a:ext cx="102616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tr-TR" noProof="0" smtClean="0"/>
              <a:t>Click to edit Master subtitle style</a:t>
            </a:r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3D7B2B-8BCD-4E87-8262-1A4FC2C7044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508001" y="304800"/>
            <a:ext cx="11188700" cy="5791200"/>
            <a:chOff x="240" y="192"/>
            <a:chExt cx="5286" cy="3648"/>
          </a:xfrm>
        </p:grpSpPr>
        <p:sp>
          <p:nvSpPr>
            <p:cNvPr id="95241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2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3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4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5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6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684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FB3681-2702-45DD-89A4-A8209AD258B5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04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D687287-971E-4D70-97EC-6A75397AA612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41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5D40A8-4A08-4356-AA8F-415243960FD3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59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B3CC72-902F-49C1-8936-16A9F41F215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469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D47974-3342-48F2-A851-18818C34B3B1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6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9F3076-3C89-403F-A595-624D73FAA9F8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02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EB76A5-EC08-474B-8295-713C0016A30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4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395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F8F1DC-93E3-4523-861A-CE0E6F5845E9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30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A89AD0-8F92-4888-8C14-37685809071F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27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1"/>
            <a:ext cx="2743200" cy="5597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33401"/>
            <a:ext cx="8026400" cy="5597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41CCCF-93F5-41B1-8117-3DFADD0273C4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03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2352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4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848AE9-C2DC-409F-B358-B8FBE4FE6F78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51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508000" y="990600"/>
            <a:ext cx="101600" cy="5105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altLang="tr-TR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1371600"/>
            <a:ext cx="10261600" cy="2057400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 altLang="tr-TR" noProof="0" smtClean="0"/>
              <a:t>Click to edit Master title style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765550"/>
            <a:ext cx="10261600" cy="2057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</a:defRPr>
            </a:lvl1pPr>
          </a:lstStyle>
          <a:p>
            <a:pPr lvl="0"/>
            <a:r>
              <a:rPr lang="en-US" altLang="tr-TR" noProof="0" smtClean="0"/>
              <a:t>Click to edit Master subtitle style</a:t>
            </a:r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 b="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3D7B2B-8BCD-4E87-8262-1A4FC2C7044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508001" y="304800"/>
            <a:ext cx="11188700" cy="5791200"/>
            <a:chOff x="240" y="192"/>
            <a:chExt cx="5286" cy="3648"/>
          </a:xfrm>
        </p:grpSpPr>
        <p:sp>
          <p:nvSpPr>
            <p:cNvPr id="95241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2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3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4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5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5246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07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FB3681-2702-45DD-89A4-A8209AD258B5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805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D687287-971E-4D70-97EC-6A75397AA612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253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5D40A8-4A08-4356-AA8F-415243960FD3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48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B3CC72-902F-49C1-8936-16A9F41F215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522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D47974-3342-48F2-A851-18818C34B3B1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7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400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9F3076-3C89-403F-A595-624D73FAA9F8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95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EB76A5-EC08-474B-8295-713C0016A30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87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F8F1DC-93E3-4523-861A-CE0E6F5845E9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8700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A89AD0-8F92-4888-8C14-37685809071F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10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1"/>
            <a:ext cx="2743200" cy="5597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33401"/>
            <a:ext cx="8026400" cy="5597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41CCCF-93F5-41B1-8117-3DFADD0273C4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49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1"/>
            <a:ext cx="5384800" cy="4302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2352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42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848AE9-C2DC-409F-B358-B8FBE4FE6F78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502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3365207"/>
      </p:ext>
    </p:extLst>
  </p:cSld>
  <p:clrMapOvr>
    <a:masterClrMapping/>
  </p:clrMapOvr>
  <p:transition>
    <p:plus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>
            <a:lvl1pPr marL="0" indent="457200">
              <a:buNone/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8000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069812"/>
      </p:ext>
    </p:extLst>
  </p:cSld>
  <p:clrMapOvr>
    <a:masterClrMapping/>
  </p:clrMapOvr>
  <p:transition>
    <p:plus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0DF4-D676-48FF-946B-177BD1062EA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087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4917-3C0A-4ADB-A69C-4B135B44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4E4F7-308F-4B79-B894-7407DA85A0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1C59-E14B-443F-B25A-46658BC2C63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48006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6977A-5D8A-4282-8E16-751366A7617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56388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FD3C-3B01-41FF-AFBF-BC4181A34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8EAF-2C00-4FD2-9ADC-F8A6DE44C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68C1DE-8D9C-445E-8588-6857B134E399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434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9035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D2E-63A3-4102-BA0D-502944F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98E51-1F0E-4BBF-948F-7D883DC301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8C8C-4F34-4E64-A802-91DCE7BE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AAA4-09F0-424E-89D1-9F39A2A36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F9E9-0783-4F2E-9DCB-9C8CFF7FE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AE6E38-A650-48EB-9159-4213EE3C460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2266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5527656"/>
      </p:ext>
    </p:extLst>
  </p:cSld>
  <p:clrMapOvr>
    <a:masterClrMapping/>
  </p:clrMapOvr>
  <p:transition>
    <p:plus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>
            <a:lvl1pPr marL="0" indent="457200">
              <a:buNone/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8000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746644"/>
      </p:ext>
    </p:extLst>
  </p:cSld>
  <p:clrMapOvr>
    <a:masterClrMapping/>
  </p:clrMapOvr>
  <p:transition>
    <p:plus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0DF4-D676-48FF-946B-177BD1062EA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519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4917-3C0A-4ADB-A69C-4B135B44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4E4F7-308F-4B79-B894-7407DA85A0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1C59-E14B-443F-B25A-46658BC2C63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48006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6977A-5D8A-4282-8E16-751366A7617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56388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FD3C-3B01-41FF-AFBF-BC4181A34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8EAF-2C00-4FD2-9ADC-F8A6DE44C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68C1DE-8D9C-445E-8588-6857B134E399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114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D2E-63A3-4102-BA0D-502944F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98E51-1F0E-4BBF-948F-7D883DC301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8C8C-4F34-4E64-A802-91DCE7BE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AAA4-09F0-424E-89D1-9F39A2A36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F9E9-0783-4F2E-9DCB-9C8CFF7FE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AE6E38-A650-48EB-9159-4213EE3C460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761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5916704"/>
      </p:ext>
    </p:extLst>
  </p:cSld>
  <p:clrMapOvr>
    <a:masterClrMapping/>
  </p:clrMapOvr>
  <p:transition>
    <p:plus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>
            <a:lvl1pPr marL="0" indent="457200">
              <a:buNone/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8000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02992"/>
      </p:ext>
    </p:extLst>
  </p:cSld>
  <p:clrMapOvr>
    <a:masterClrMapping/>
  </p:clrMapOvr>
  <p:transition>
    <p:plus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0DF4-D676-48FF-946B-177BD1062EA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292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4917-3C0A-4ADB-A69C-4B135B44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4E4F7-308F-4B79-B894-7407DA85A0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1C59-E14B-443F-B25A-46658BC2C63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48006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6977A-5D8A-4282-8E16-751366A7617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56388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FD3C-3B01-41FF-AFBF-BC4181A34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8EAF-2C00-4FD2-9ADC-F8A6DE44C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68C1DE-8D9C-445E-8588-6857B134E399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9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9756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D2E-63A3-4102-BA0D-502944F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98E51-1F0E-4BBF-948F-7D883DC301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8C8C-4F34-4E64-A802-91DCE7BE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AAA4-09F0-424E-89D1-9F39A2A36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F9E9-0783-4F2E-9DCB-9C8CFF7FE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AE6E38-A650-48EB-9159-4213EE3C460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949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919629"/>
      </p:ext>
    </p:extLst>
  </p:cSld>
  <p:clrMapOvr>
    <a:masterClrMapping/>
  </p:clrMapOvr>
  <p:transition>
    <p:plus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>
            <a:lvl1pPr marL="0" indent="457200">
              <a:buNone/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8000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9977023"/>
      </p:ext>
    </p:extLst>
  </p:cSld>
  <p:clrMapOvr>
    <a:masterClrMapping/>
  </p:clrMapOvr>
  <p:transition>
    <p:plus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0DF4-D676-48FF-946B-177BD1062EA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5485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4917-3C0A-4ADB-A69C-4B135B44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4E4F7-308F-4B79-B894-7407DA85A06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1C59-E14B-443F-B25A-46658BC2C63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48006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16977A-5D8A-4282-8E16-751366A7617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5638800"/>
            <a:ext cx="5080000" cy="68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FD3C-3B01-41FF-AFBF-BC4181A34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C8EAF-2C00-4FD2-9ADC-F8A6DE44C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68C1DE-8D9C-445E-8588-6857B134E399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113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D2E-63A3-4102-BA0D-502944F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98E51-1F0E-4BBF-948F-7D883DC301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8C8C-4F34-4E64-A802-91DCE7BE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AAA4-09F0-424E-89D1-9F39A2A36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F9E9-0783-4F2E-9DCB-9C8CFF7FE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AE6E38-A650-48EB-9159-4213EE3C460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200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295652"/>
      </p:ext>
    </p:extLst>
  </p:cSld>
  <p:clrMapOvr>
    <a:masterClrMapping/>
  </p:clrMapOvr>
  <p:transition>
    <p:plus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12568"/>
          </a:xfrm>
        </p:spPr>
        <p:txBody>
          <a:bodyPr/>
          <a:lstStyle>
            <a:lvl1pPr marL="0" indent="457200">
              <a:buNone/>
              <a:defRPr>
                <a:latin typeface="Comic Sans MS" panose="030F0702030302020204" pitchFamily="66" charset="0"/>
              </a:defRPr>
            </a:lvl1pPr>
            <a:lvl2pPr>
              <a:defRPr>
                <a:latin typeface="Comic Sans MS" panose="030F0702030302020204" pitchFamily="66" charset="0"/>
              </a:defRPr>
            </a:lvl2pPr>
            <a:lvl3pPr>
              <a:defRPr>
                <a:latin typeface="Comic Sans MS" panose="030F0702030302020204" pitchFamily="66" charset="0"/>
              </a:defRPr>
            </a:lvl3pPr>
            <a:lvl4pPr>
              <a:defRPr>
                <a:latin typeface="Comic Sans MS" panose="030F0702030302020204" pitchFamily="66" charset="0"/>
              </a:defRPr>
            </a:lvl4pPr>
            <a:lvl5pPr>
              <a:defRPr>
                <a:latin typeface="Comic Sans MS" panose="030F0702030302020204" pitchFamily="66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48000"/>
          </a:xfrm>
        </p:spPr>
        <p:txBody>
          <a:bodyPr>
            <a:no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5091"/>
      </p:ext>
    </p:extLst>
  </p:cSld>
  <p:clrMapOvr>
    <a:masterClrMapping/>
  </p:clrMapOvr>
  <p:transition>
    <p:plus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9E0DF4-D676-48FF-946B-177BD1062EA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798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568EBA-8EA1-4682-93D4-A9904B1E1983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341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2146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711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5205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0238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20975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5683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8911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8850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18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01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29543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4337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8884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2047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73916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26090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5602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2720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3535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7525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57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22902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11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76863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16057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9438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4694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523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6599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81464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5211E5-7FD4-4C1B-A2A7-FD25C30F6AC8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362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prstClr val="black"/>
                </a:solidFill>
                <a:latin typeface="Arial" pitchFamily="34" charset="0"/>
              </a:rPr>
              <a:t>Microelectronic Circuits - Fifth Edition    Sedra/Smith</a:t>
            </a: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A0CC73-1732-4ADA-91AC-E2183EB950F2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4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744216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E9482-B956-4720-A1CA-7CFD8BD7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878ED-8B11-4358-B113-151DC89C4FB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3886200"/>
            <a:ext cx="50800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2F806-E620-4B8F-B5A6-57DADB84ED3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3886200"/>
            <a:ext cx="5080000" cy="106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350F30-5A12-460C-ACAF-72D126297932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5105400"/>
            <a:ext cx="5080000" cy="1066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365CC-5FBD-4128-BDFB-4534CAD8C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908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3FAC4-E2D2-48B9-AD53-14EDC68037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B9C5EE-86C5-4DDA-8B3E-02445DC319FC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221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ED2E-63A3-4102-BA0D-502944FA3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98E51-1F0E-4BBF-948F-7D883DC301B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8C8C-4F34-4E64-A802-91DCE7BE8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6AAA4-09F0-424E-89D1-9F39A2A365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F9E9-0783-4F2E-9DCB-9C8CFF7FE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AE6E38-A650-48EB-9159-4213EE3C460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79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theme" Target="../theme/theme8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7A4AA-94F8-4BAF-9C3C-26CABEBB736E}" type="datetimeFigureOut">
              <a:rPr lang="tr-TR" smtClean="0"/>
              <a:t>16.02.2020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491C-746A-4400-ACC4-9941C94BC2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21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1"/>
            <a:ext cx="109728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23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3AF083-4161-4C0C-BD2D-AC2955C6B641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  <p:grpSp>
        <p:nvGrpSpPr>
          <p:cNvPr id="94215" name="Group 7"/>
          <p:cNvGrpSpPr>
            <a:grpSpLocks/>
          </p:cNvGrpSpPr>
          <p:nvPr/>
        </p:nvGrpSpPr>
        <p:grpSpPr bwMode="auto">
          <a:xfrm>
            <a:off x="372533" y="152400"/>
            <a:ext cx="11582400" cy="1600200"/>
            <a:chOff x="176" y="96"/>
            <a:chExt cx="5472" cy="1008"/>
          </a:xfrm>
        </p:grpSpPr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7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8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9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20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6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28801"/>
            <a:ext cx="1097280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23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tr-TR">
              <a:solidFill>
                <a:srgbClr val="000000"/>
              </a:solidFill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3AF083-4161-4C0C-BD2D-AC2955C6B641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  <p:grpSp>
        <p:nvGrpSpPr>
          <p:cNvPr id="94215" name="Group 7"/>
          <p:cNvGrpSpPr>
            <a:grpSpLocks/>
          </p:cNvGrpSpPr>
          <p:nvPr/>
        </p:nvGrpSpPr>
        <p:grpSpPr bwMode="auto">
          <a:xfrm>
            <a:off x="372533" y="152400"/>
            <a:ext cx="11582400" cy="1600200"/>
            <a:chOff x="176" y="96"/>
            <a:chExt cx="5472" cy="1008"/>
          </a:xfrm>
        </p:grpSpPr>
        <p:sp>
          <p:nvSpPr>
            <p:cNvPr id="94216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7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8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19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220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altLang="tr-T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15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anose="05000000000000000000" pitchFamily="2" charset="2"/>
        <a:buChar char="o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39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</p:sldLayoutIdLst>
  <p:transition>
    <p:plus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7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ransition>
    <p:plus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2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</p:sldLayoutIdLst>
  <p:transition>
    <p:plus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4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</p:sldLayoutIdLst>
  <p:transition>
    <p:plus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80728"/>
            <a:ext cx="109728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92EC4C-CACE-4180-8A44-D6D04606C1A3}" type="slidenum">
              <a:rPr lang="tr-TR" smtClean="0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53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</p:sldLayoutIdLst>
  <p:transition>
    <p:plus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9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4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903288"/>
            <a:ext cx="3532188" cy="773112"/>
          </a:xfrm>
        </p:spPr>
        <p:txBody>
          <a:bodyPr/>
          <a:lstStyle/>
          <a:p>
            <a:r>
              <a:rPr lang="en-US" altLang="tr-TR" dirty="0"/>
              <a:t>Overview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12109" y="2013527"/>
            <a:ext cx="7772400" cy="4595090"/>
          </a:xfrm>
        </p:spPr>
        <p:txBody>
          <a:bodyPr/>
          <a:lstStyle/>
          <a:p>
            <a:r>
              <a:rPr lang="en-US" altLang="tr-TR" sz="2800" dirty="0" smtClean="0"/>
              <a:t>What </a:t>
            </a:r>
            <a:r>
              <a:rPr lang="en-US" altLang="tr-TR" sz="2800" dirty="0"/>
              <a:t>are P-type and N-type </a:t>
            </a:r>
            <a:r>
              <a:rPr lang="en-US" altLang="tr-TR" sz="2800" dirty="0" smtClean="0"/>
              <a:t>semiconductors?</a:t>
            </a:r>
            <a:endParaRPr lang="en-US" altLang="tr-TR" sz="2800" dirty="0"/>
          </a:p>
          <a:p>
            <a:r>
              <a:rPr lang="tr-TR" altLang="tr-TR" sz="2800" dirty="0" err="1" smtClean="0"/>
              <a:t>Intrinsic</a:t>
            </a:r>
            <a:r>
              <a:rPr lang="tr-TR" altLang="tr-TR" sz="2800" dirty="0" smtClean="0"/>
              <a:t> </a:t>
            </a:r>
            <a:r>
              <a:rPr lang="tr-TR" altLang="tr-TR" sz="2800" dirty="0" err="1" smtClean="0"/>
              <a:t>Semiconductors</a:t>
            </a:r>
            <a:endParaRPr lang="en-US" altLang="tr-TR" sz="2800" dirty="0"/>
          </a:p>
          <a:p>
            <a:r>
              <a:rPr lang="tr-TR" altLang="tr-TR" sz="2800" dirty="0" err="1" smtClean="0"/>
              <a:t>Doped</a:t>
            </a:r>
            <a:r>
              <a:rPr lang="tr-TR" altLang="tr-TR" sz="2800" dirty="0" smtClean="0"/>
              <a:t> </a:t>
            </a:r>
            <a:r>
              <a:rPr lang="tr-TR" altLang="tr-TR" sz="2800" dirty="0" err="1" smtClean="0"/>
              <a:t>Semiconductors</a:t>
            </a:r>
            <a:endParaRPr lang="tr-TR" altLang="tr-TR" sz="2800" dirty="0" smtClean="0"/>
          </a:p>
          <a:p>
            <a:pPr marL="939800" lvl="2" indent="-469900">
              <a:buSzPct val="70000"/>
            </a:pPr>
            <a:r>
              <a:rPr lang="tr-TR" altLang="tr-TR" sz="2000" dirty="0" smtClean="0"/>
              <a:t>N-type </a:t>
            </a:r>
            <a:r>
              <a:rPr lang="tr-TR" altLang="tr-TR" sz="2000" dirty="0" err="1" smtClean="0"/>
              <a:t>and</a:t>
            </a:r>
            <a:r>
              <a:rPr lang="tr-TR" altLang="tr-TR" sz="2000" dirty="0" smtClean="0"/>
              <a:t> P-type </a:t>
            </a:r>
            <a:r>
              <a:rPr lang="tr-TR" altLang="tr-TR" sz="2000" dirty="0" err="1" smtClean="0"/>
              <a:t>Semiconductors</a:t>
            </a:r>
            <a:endParaRPr lang="tr-TR" altLang="tr-TR" dirty="0" smtClean="0"/>
          </a:p>
          <a:p>
            <a:r>
              <a:rPr lang="tr-TR" altLang="tr-TR" sz="2800" dirty="0" err="1" smtClean="0"/>
              <a:t>Drift</a:t>
            </a:r>
            <a:r>
              <a:rPr lang="tr-TR" altLang="tr-TR" sz="2800" dirty="0" smtClean="0"/>
              <a:t> </a:t>
            </a:r>
            <a:r>
              <a:rPr lang="tr-TR" altLang="tr-TR" sz="2800" dirty="0" err="1" smtClean="0"/>
              <a:t>current</a:t>
            </a:r>
            <a:endParaRPr lang="tr-TR" altLang="tr-TR" sz="2800" dirty="0" smtClean="0"/>
          </a:p>
          <a:p>
            <a:r>
              <a:rPr lang="tr-TR" altLang="tr-TR" sz="2800" dirty="0" err="1" smtClean="0"/>
              <a:t>Diffusion</a:t>
            </a:r>
            <a:r>
              <a:rPr lang="tr-TR" altLang="tr-TR" sz="2800" dirty="0" smtClean="0"/>
              <a:t> </a:t>
            </a:r>
            <a:r>
              <a:rPr lang="tr-TR" altLang="tr-TR" sz="2800" dirty="0" err="1" smtClean="0"/>
              <a:t>Current</a:t>
            </a:r>
            <a:endParaRPr lang="tr-TR" altLang="tr-TR" sz="2800" dirty="0" smtClean="0"/>
          </a:p>
          <a:p>
            <a:r>
              <a:rPr lang="tr-TR" altLang="tr-TR" sz="2800" dirty="0" err="1"/>
              <a:t>p</a:t>
            </a:r>
            <a:r>
              <a:rPr lang="tr-TR" altLang="tr-TR" sz="2800" dirty="0" err="1" smtClean="0"/>
              <a:t>n</a:t>
            </a:r>
            <a:r>
              <a:rPr lang="tr-TR" altLang="tr-TR" sz="2800" dirty="0" smtClean="0"/>
              <a:t> </a:t>
            </a:r>
            <a:r>
              <a:rPr lang="tr-TR" altLang="tr-TR" sz="2800" dirty="0" err="1" smtClean="0"/>
              <a:t>Junction</a:t>
            </a:r>
            <a:endParaRPr lang="en-US" altLang="tr-TR" sz="2800" dirty="0"/>
          </a:p>
          <a:p>
            <a:pPr lvl="1"/>
            <a:endParaRPr lang="tr-TR" altLang="tr-TR" sz="2400" dirty="0" smtClean="0"/>
          </a:p>
        </p:txBody>
      </p:sp>
    </p:spTree>
    <p:extLst>
      <p:ext uri="{BB962C8B-B14F-4D97-AF65-F5344CB8AC3E}">
        <p14:creationId xmlns:p14="http://schemas.microsoft.com/office/powerpoint/2010/main" val="24968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C6D093B-81B4-4EE1-A882-BDBA0B78C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F00A25D-2C55-425D-8A7F-018477195CAF}" type="slidenum">
              <a:rPr lang="en-US" alt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20488" name="Oval 8">
            <a:extLst>
              <a:ext uri="{FF2B5EF4-FFF2-40B4-BE49-F238E27FC236}">
                <a16:creationId xmlns:a16="http://schemas.microsoft.com/office/drawing/2014/main" id="{A541FFEB-790C-4BEB-92B8-85ACCA45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560" y="980728"/>
            <a:ext cx="7543800" cy="2895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1BA1F13-8A09-45A6-9EA5-7FE5F0C46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Electron and Hole Densities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500B63E2-BF26-443C-AF9F-50A8EE8F160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7927" y="4333528"/>
            <a:ext cx="11480799" cy="1524000"/>
          </a:xfrm>
          <a:ln/>
        </p:spPr>
        <p:txBody>
          <a:bodyPr>
            <a:normAutofit/>
          </a:bodyPr>
          <a:lstStyle/>
          <a:p>
            <a:pPr algn="just"/>
            <a:r>
              <a:rPr lang="en-US" altLang="en-US" sz="2800" dirty="0"/>
              <a:t>The product of electron and hole densities is ALWAYS equal to the square of intrinsic electron density regardless of doping levels. 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7919C658-D44E-4C11-8E7E-BF0835E85B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513760" y="1158528"/>
          <a:ext cx="96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3" imgW="965160" imgH="431640" progId="Equation.3">
                  <p:embed/>
                </p:oleObj>
              </mc:Choice>
              <mc:Fallback>
                <p:oleObj name="Equation" r:id="rId3" imgW="965160" imgH="431640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7919C658-D44E-4C11-8E7E-BF0835E85B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760" y="1158528"/>
                        <a:ext cx="96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>
            <a:extLst>
              <a:ext uri="{FF2B5EF4-FFF2-40B4-BE49-F238E27FC236}">
                <a16:creationId xmlns:a16="http://schemas.microsoft.com/office/drawing/2014/main" id="{AE015370-40B3-4138-931E-AA98328D3796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6381800" y="1691928"/>
          <a:ext cx="7620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965160" imgH="2717640" progId="Equation.3">
                  <p:embed/>
                </p:oleObj>
              </mc:Choice>
              <mc:Fallback>
                <p:oleObj name="Equation" r:id="rId5" imgW="965160" imgH="2717640" progId="Equation.3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AE015370-40B3-4138-931E-AA98328D37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800" y="1691928"/>
                        <a:ext cx="7620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ext Box 6">
            <a:extLst>
              <a:ext uri="{FF2B5EF4-FFF2-40B4-BE49-F238E27FC236}">
                <a16:creationId xmlns:a16="http://schemas.microsoft.com/office/drawing/2014/main" id="{AA51D329-520A-4CFF-A25E-454155A31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3160" y="2580929"/>
            <a:ext cx="160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 sz="2800" b="1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B41ABAC4-1E39-4788-B3F4-58EAE16A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2360" y="1691928"/>
            <a:ext cx="3276600" cy="233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Majority  Carriers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(p </a:t>
            </a:r>
            <a:r>
              <a:rPr lang="tr-TR" alt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type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</a:t>
            </a: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</a:t>
            </a:r>
          </a:p>
          <a:p>
            <a:pPr eaLnBrk="0" fontAlgn="base" hangingPunct="0">
              <a:spcBef>
                <a:spcPts val="16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Minority Carriers 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(p </a:t>
            </a:r>
            <a:r>
              <a:rPr lang="tr-TR" alt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type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</a:t>
            </a: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</a:t>
            </a:r>
          </a:p>
          <a:p>
            <a:pPr eaLnBrk="0" fontAlgn="base" hangingPunct="0">
              <a:spcBef>
                <a:spcPts val="2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Majority  Carriers 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(n </a:t>
            </a:r>
            <a:r>
              <a:rPr lang="tr-TR" alt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type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</a:t>
            </a: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</a:t>
            </a:r>
          </a:p>
          <a:p>
            <a:pPr eaLnBrk="0" fontAlgn="base" hangingPunct="0">
              <a:spcBef>
                <a:spcPts val="200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Minority Carriers 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(n </a:t>
            </a:r>
            <a:r>
              <a:rPr lang="tr-TR" alt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type</a:t>
            </a:r>
            <a:r>
              <a:rPr lang="tr-TR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</a:t>
            </a:r>
            <a:r>
              <a:rPr lang="en-US" alt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altLang="en-US" b="1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9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87400"/>
          </a:xfrm>
        </p:spPr>
        <p:txBody>
          <a:bodyPr/>
          <a:lstStyle/>
          <a:p>
            <a:r>
              <a:rPr lang="tr-TR" sz="4000" dirty="0" err="1" smtClean="0"/>
              <a:t>Doped</a:t>
            </a:r>
            <a:r>
              <a:rPr lang="tr-TR" sz="4000" dirty="0" smtClean="0"/>
              <a:t> </a:t>
            </a:r>
            <a:r>
              <a:rPr lang="tr-TR" sz="4000" dirty="0" err="1" smtClean="0"/>
              <a:t>Semiconductors</a:t>
            </a:r>
            <a:endParaRPr lang="tr-TR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08138"/>
            <a:ext cx="7894159" cy="2331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15160" y="4513020"/>
                <a:ext cx="2552767" cy="670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tr-TR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tr-TR" i="0">
                                      <a:latin typeface="Cambria Math" panose="02040503050406030204" pitchFamily="18" charset="0"/>
                                    </a:rPr>
                                    <m:t>)≈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𝑡h𝑒𝑦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𝑤𝑖𝑙𝑙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𝑏𝑒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𝑒𝑞𝑢𝑎𝑙</m:t>
                          </m:r>
                        </m:lim>
                      </m:limUpp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60" y="4513020"/>
                <a:ext cx="2552767" cy="670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2108" y="5406329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Number</a:t>
            </a:r>
            <a:r>
              <a:rPr lang="tr-TR" dirty="0" smtClean="0"/>
              <a:t> </a:t>
            </a:r>
            <a:r>
              <a:rPr lang="tr-TR" dirty="0" err="1" smtClean="0"/>
              <a:t>electrons</a:t>
            </a:r>
            <a:r>
              <a:rPr lang="tr-TR" dirty="0" smtClean="0"/>
              <a:t> in n-type</a:t>
            </a:r>
            <a:endParaRPr lang="tr-TR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623128" y="5104772"/>
            <a:ext cx="868218" cy="212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149272" y="5462616"/>
            <a:ext cx="2301588" cy="37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Number</a:t>
            </a:r>
            <a:r>
              <a:rPr lang="tr-TR" dirty="0"/>
              <a:t> </a:t>
            </a:r>
            <a:r>
              <a:rPr lang="tr-TR" dirty="0" err="1" smtClean="0"/>
              <a:t>donor</a:t>
            </a:r>
            <a:r>
              <a:rPr lang="tr-TR" dirty="0" smtClean="0"/>
              <a:t> </a:t>
            </a:r>
            <a:r>
              <a:rPr lang="tr-TR" dirty="0" err="1" smtClean="0"/>
              <a:t>atoms</a:t>
            </a:r>
            <a:endParaRPr lang="tr-TR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839855" y="5183909"/>
            <a:ext cx="1052945" cy="2995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423" y="4385011"/>
            <a:ext cx="30956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824345"/>
          </a:xfrm>
        </p:spPr>
        <p:txBody>
          <a:bodyPr/>
          <a:lstStyle/>
          <a:p>
            <a:r>
              <a:rPr lang="tr-TR" sz="4000" dirty="0" smtClean="0"/>
              <a:t>P-type </a:t>
            </a:r>
            <a:r>
              <a:rPr lang="tr-TR" sz="4000" dirty="0" err="1" smtClean="0"/>
              <a:t>Semiconductors</a:t>
            </a:r>
            <a:endParaRPr lang="tr-TR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0" y="1751734"/>
            <a:ext cx="7162800" cy="4629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79235" y="4655128"/>
                <a:ext cx="1784928" cy="777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tr-T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tr-TR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35" y="4655128"/>
                <a:ext cx="1784928" cy="777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64" y="4357992"/>
            <a:ext cx="31337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60" y="2264352"/>
            <a:ext cx="8022358" cy="15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Comparision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1" y="2238374"/>
            <a:ext cx="7974734" cy="37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0491"/>
            <a:ext cx="10972800" cy="676564"/>
          </a:xfrm>
        </p:spPr>
        <p:txBody>
          <a:bodyPr/>
          <a:lstStyle/>
          <a:p>
            <a:r>
              <a:rPr lang="tr-TR" dirty="0" err="1" smtClean="0"/>
              <a:t>Current</a:t>
            </a:r>
            <a:r>
              <a:rPr lang="tr-TR" dirty="0" smtClean="0"/>
              <a:t> </a:t>
            </a:r>
            <a:r>
              <a:rPr lang="tr-TR" dirty="0" err="1" smtClean="0"/>
              <a:t>Flow</a:t>
            </a:r>
            <a:r>
              <a:rPr lang="tr-TR" dirty="0" smtClean="0"/>
              <a:t> in </a:t>
            </a:r>
            <a:r>
              <a:rPr lang="tr-TR" dirty="0" err="1" smtClean="0"/>
              <a:t>Semiconductors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623126"/>
            <a:ext cx="107973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1" dirty="0" err="1" smtClean="0"/>
              <a:t>There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are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two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mechanisms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by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which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holes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and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electrons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move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through</a:t>
            </a:r>
            <a:r>
              <a:rPr lang="tr-TR" sz="2800" b="1" dirty="0" smtClean="0"/>
              <a:t> a </a:t>
            </a:r>
            <a:r>
              <a:rPr lang="tr-TR" sz="2800" b="1" dirty="0" err="1" smtClean="0"/>
              <a:t>crystal</a:t>
            </a:r>
            <a:r>
              <a:rPr lang="tr-TR" sz="2800" b="1" dirty="0" smtClean="0"/>
              <a:t>:</a:t>
            </a:r>
          </a:p>
          <a:p>
            <a:endParaRPr lang="tr-TR" sz="2800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800" b="1" dirty="0" err="1" smtClean="0"/>
              <a:t>Drift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Current</a:t>
            </a:r>
            <a:r>
              <a:rPr lang="tr-TR" sz="2800" b="1" dirty="0" smtClean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tr-TR" sz="2800" b="1" dirty="0" err="1" smtClean="0"/>
              <a:t>Diffusion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Current</a:t>
            </a:r>
            <a:endParaRPr lang="tr-TR" sz="2800" b="1" dirty="0"/>
          </a:p>
        </p:txBody>
      </p:sp>
    </p:spTree>
    <p:extLst>
      <p:ext uri="{BB962C8B-B14F-4D97-AF65-F5344CB8AC3E}">
        <p14:creationId xmlns:p14="http://schemas.microsoft.com/office/powerpoint/2010/main" val="28960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59691"/>
          </a:xfrm>
        </p:spPr>
        <p:txBody>
          <a:bodyPr/>
          <a:lstStyle/>
          <a:p>
            <a:r>
              <a:rPr lang="tr-TR" dirty="0" err="1" smtClean="0"/>
              <a:t>Drift</a:t>
            </a:r>
            <a:r>
              <a:rPr lang="tr-TR" dirty="0" smtClean="0"/>
              <a:t> </a:t>
            </a:r>
            <a:r>
              <a:rPr lang="tr-TR" dirty="0" err="1" smtClean="0"/>
              <a:t>Current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64" y="1293092"/>
            <a:ext cx="7075009" cy="51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0364" y="2466888"/>
            <a:ext cx="110559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 smtClean="0"/>
              <a:t>What</a:t>
            </a:r>
            <a:r>
              <a:rPr lang="tr-TR" sz="2800" dirty="0" smtClean="0"/>
              <a:t> type of </a:t>
            </a:r>
            <a:r>
              <a:rPr lang="tr-TR" sz="2800" dirty="0" err="1" smtClean="0"/>
              <a:t>charges</a:t>
            </a:r>
            <a:r>
              <a:rPr lang="tr-TR" sz="2800" dirty="0" smtClean="0"/>
              <a:t> </a:t>
            </a:r>
            <a:r>
              <a:rPr lang="tr-TR" sz="2800" dirty="0" err="1" smtClean="0"/>
              <a:t>are</a:t>
            </a:r>
            <a:r>
              <a:rPr lang="tr-TR" sz="2800" dirty="0" smtClean="0"/>
              <a:t> </a:t>
            </a:r>
            <a:r>
              <a:rPr lang="tr-TR" sz="2800" dirty="0" err="1" smtClean="0"/>
              <a:t>responsible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current</a:t>
            </a:r>
            <a:r>
              <a:rPr lang="tr-TR" sz="2800" dirty="0" smtClean="0"/>
              <a:t> </a:t>
            </a:r>
            <a:r>
              <a:rPr lang="tr-TR" sz="2800" dirty="0" err="1" smtClean="0"/>
              <a:t>flow</a:t>
            </a:r>
            <a:r>
              <a:rPr lang="tr-TR" sz="2800" dirty="0" smtClean="0"/>
              <a:t> in </a:t>
            </a:r>
            <a:r>
              <a:rPr lang="tr-TR" sz="2800" dirty="0" err="1" smtClean="0"/>
              <a:t>conductors</a:t>
            </a:r>
            <a:r>
              <a:rPr lang="tr-TR" sz="28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 smtClean="0"/>
              <a:t>What</a:t>
            </a:r>
            <a:r>
              <a:rPr lang="tr-TR" sz="2800" dirty="0" smtClean="0"/>
              <a:t> type of </a:t>
            </a:r>
            <a:r>
              <a:rPr lang="tr-TR" sz="2800" dirty="0" err="1" smtClean="0"/>
              <a:t>charges</a:t>
            </a:r>
            <a:r>
              <a:rPr lang="tr-TR" sz="2800" dirty="0" smtClean="0"/>
              <a:t> </a:t>
            </a:r>
            <a:r>
              <a:rPr lang="tr-TR" sz="2800" dirty="0" err="1" smtClean="0"/>
              <a:t>are</a:t>
            </a:r>
            <a:r>
              <a:rPr lang="tr-TR" sz="2800" dirty="0" smtClean="0"/>
              <a:t> </a:t>
            </a:r>
            <a:r>
              <a:rPr lang="tr-TR" sz="2800" dirty="0" err="1" smtClean="0"/>
              <a:t>responsible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current</a:t>
            </a:r>
            <a:r>
              <a:rPr lang="tr-TR" sz="2800" dirty="0" smtClean="0"/>
              <a:t> </a:t>
            </a:r>
            <a:r>
              <a:rPr lang="tr-TR" sz="2800" dirty="0" err="1" smtClean="0"/>
              <a:t>flow</a:t>
            </a:r>
            <a:r>
              <a:rPr lang="tr-TR" sz="2800" dirty="0" smtClean="0"/>
              <a:t> in </a:t>
            </a:r>
            <a:r>
              <a:rPr lang="tr-TR" sz="2800" dirty="0" err="1" smtClean="0"/>
              <a:t>semiconductors</a:t>
            </a:r>
            <a:r>
              <a:rPr lang="tr-TR" sz="2800" dirty="0" smtClean="0"/>
              <a:t>?</a:t>
            </a:r>
          </a:p>
          <a:p>
            <a:pPr lvl="1"/>
            <a:endParaRPr lang="tr-TR" sz="28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tr-TR" sz="2800" dirty="0" err="1" smtClean="0"/>
              <a:t>What</a:t>
            </a:r>
            <a:r>
              <a:rPr lang="tr-TR" sz="2800" dirty="0" smtClean="0"/>
              <a:t> is </a:t>
            </a:r>
            <a:r>
              <a:rPr lang="tr-TR" sz="2800" dirty="0" err="1" smtClean="0"/>
              <a:t>mobility</a:t>
            </a:r>
            <a:r>
              <a:rPr lang="tr-TR" sz="2800" dirty="0" smtClean="0"/>
              <a:t> µ?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tr-TR" sz="2400" dirty="0" smtClean="0"/>
              <a:t>I</a:t>
            </a:r>
            <a:r>
              <a:rPr lang="en-US" sz="2400" dirty="0" smtClean="0"/>
              <a:t>n </a:t>
            </a:r>
            <a:r>
              <a:rPr lang="en-US" sz="2400" dirty="0"/>
              <a:t>solid-state physics, the </a:t>
            </a:r>
            <a:r>
              <a:rPr lang="en-US" sz="2400" b="1" dirty="0"/>
              <a:t>electron mobility</a:t>
            </a:r>
            <a:r>
              <a:rPr lang="en-US" sz="2400" dirty="0"/>
              <a:t> characterizes how quickly an </a:t>
            </a:r>
            <a:r>
              <a:rPr lang="en-US" sz="2400" b="1" dirty="0"/>
              <a:t>electron</a:t>
            </a:r>
            <a:r>
              <a:rPr lang="en-US" sz="2400" dirty="0"/>
              <a:t> can move through a metal or semiconductor, when pulled by an electric field. </a:t>
            </a:r>
            <a:endParaRPr lang="tr-TR" sz="2400" dirty="0" smtClean="0"/>
          </a:p>
          <a:p>
            <a:pPr lvl="1"/>
            <a:endParaRPr lang="tr-TR" dirty="0"/>
          </a:p>
        </p:txBody>
      </p:sp>
      <p:sp>
        <p:nvSpPr>
          <p:cNvPr id="14" name="TextBox 13"/>
          <p:cNvSpPr txBox="1"/>
          <p:nvPr/>
        </p:nvSpPr>
        <p:spPr>
          <a:xfrm>
            <a:off x="600364" y="642485"/>
            <a:ext cx="44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err="1" smtClean="0"/>
              <a:t>Drift</a:t>
            </a:r>
            <a:r>
              <a:rPr lang="tr-TR" sz="4400" dirty="0" smtClean="0"/>
              <a:t> </a:t>
            </a:r>
            <a:r>
              <a:rPr lang="tr-TR" sz="4400" dirty="0" err="1" smtClean="0"/>
              <a:t>current</a:t>
            </a:r>
            <a:endParaRPr lang="tr-TR" sz="4400" dirty="0"/>
          </a:p>
        </p:txBody>
      </p:sp>
    </p:spTree>
    <p:extLst>
      <p:ext uri="{BB962C8B-B14F-4D97-AF65-F5344CB8AC3E}">
        <p14:creationId xmlns:p14="http://schemas.microsoft.com/office/powerpoint/2010/main" val="27272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5" y="5144134"/>
            <a:ext cx="7786976" cy="154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6" y="1927817"/>
            <a:ext cx="5652656" cy="3216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235" y="840509"/>
            <a:ext cx="6576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err="1" smtClean="0"/>
              <a:t>Drift</a:t>
            </a:r>
            <a:r>
              <a:rPr lang="tr-TR" sz="4400" dirty="0" smtClean="0"/>
              <a:t> </a:t>
            </a:r>
            <a:r>
              <a:rPr lang="tr-TR" sz="4400" dirty="0" err="1" smtClean="0"/>
              <a:t>Current</a:t>
            </a:r>
            <a:endParaRPr lang="tr-TR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837" y="1852637"/>
            <a:ext cx="3722254" cy="2233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201" y="4396510"/>
            <a:ext cx="2326405" cy="4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26" y="2198299"/>
            <a:ext cx="5504584" cy="318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8762" y="3029817"/>
            <a:ext cx="564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E</a:t>
            </a:r>
            <a:r>
              <a:rPr lang="en-US" dirty="0" err="1" smtClean="0">
                <a:solidFill>
                  <a:srgbClr val="C00000"/>
                </a:solidFill>
              </a:rPr>
              <a:t>lectrons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move with velocity </a:t>
            </a:r>
            <a:r>
              <a:rPr lang="en-US" dirty="0" smtClean="0">
                <a:solidFill>
                  <a:srgbClr val="C00000"/>
                </a:solidFill>
              </a:rPr>
              <a:t>2.5 </a:t>
            </a:r>
            <a:r>
              <a:rPr lang="en-US" dirty="0">
                <a:solidFill>
                  <a:srgbClr val="C00000"/>
                </a:solidFill>
              </a:rPr>
              <a:t>times </a:t>
            </a:r>
            <a:r>
              <a:rPr lang="en-US" dirty="0" smtClean="0">
                <a:solidFill>
                  <a:srgbClr val="C00000"/>
                </a:solidFill>
              </a:rPr>
              <a:t>higher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than </a:t>
            </a:r>
            <a:r>
              <a:rPr lang="en-US" dirty="0">
                <a:solidFill>
                  <a:srgbClr val="C00000"/>
                </a:solidFill>
              </a:rPr>
              <a:t>holes</a:t>
            </a:r>
          </a:p>
          <a:p>
            <a:endParaRPr lang="tr-TR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3602182" y="5163128"/>
            <a:ext cx="988291" cy="4525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1699491" y="5163128"/>
            <a:ext cx="1764145" cy="4802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2955636" y="586509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Drift</a:t>
            </a:r>
            <a:r>
              <a:rPr lang="tr-TR" dirty="0" smtClean="0"/>
              <a:t> </a:t>
            </a:r>
            <a:r>
              <a:rPr lang="tr-TR" dirty="0" err="1" smtClean="0"/>
              <a:t>velocity</a:t>
            </a:r>
            <a:endParaRPr lang="tr-TR" dirty="0"/>
          </a:p>
        </p:txBody>
      </p:sp>
      <p:sp>
        <p:nvSpPr>
          <p:cNvPr id="14" name="TextBox 13"/>
          <p:cNvSpPr txBox="1"/>
          <p:nvPr/>
        </p:nvSpPr>
        <p:spPr>
          <a:xfrm>
            <a:off x="600364" y="642485"/>
            <a:ext cx="447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400" dirty="0" err="1" smtClean="0"/>
              <a:t>Drift</a:t>
            </a:r>
            <a:r>
              <a:rPr lang="tr-TR" sz="4400" dirty="0" smtClean="0"/>
              <a:t> </a:t>
            </a:r>
            <a:r>
              <a:rPr lang="tr-TR" sz="4400" dirty="0" err="1" smtClean="0"/>
              <a:t>current</a:t>
            </a:r>
            <a:endParaRPr lang="tr-TR" sz="4400" dirty="0"/>
          </a:p>
        </p:txBody>
      </p:sp>
    </p:spTree>
    <p:extLst>
      <p:ext uri="{BB962C8B-B14F-4D97-AF65-F5344CB8AC3E}">
        <p14:creationId xmlns:p14="http://schemas.microsoft.com/office/powerpoint/2010/main" val="6079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What are P-type and N-type ?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 dirty="0"/>
              <a:t>Semiconductors are classified </a:t>
            </a:r>
            <a:r>
              <a:rPr lang="en-US" altLang="tr-TR" dirty="0" smtClean="0"/>
              <a:t>into </a:t>
            </a:r>
            <a:r>
              <a:rPr lang="en-US" altLang="tr-TR" dirty="0"/>
              <a:t>P-type and N-type </a:t>
            </a:r>
            <a:r>
              <a:rPr lang="en-US" altLang="tr-TR" dirty="0" smtClean="0"/>
              <a:t>semiconductor</a:t>
            </a:r>
            <a:r>
              <a:rPr lang="tr-TR" altLang="tr-TR" dirty="0" smtClean="0"/>
              <a:t>.</a:t>
            </a:r>
            <a:endParaRPr lang="en-US" altLang="tr-TR" dirty="0"/>
          </a:p>
          <a:p>
            <a:r>
              <a:rPr lang="en-US" altLang="tr-TR" dirty="0"/>
              <a:t> P-type: A  P-type material is one in which holes are majority carriers i.e. they are positively charged materials (++++)</a:t>
            </a:r>
          </a:p>
          <a:p>
            <a:r>
              <a:rPr lang="en-US" altLang="tr-TR" dirty="0"/>
              <a:t>N-type: A </a:t>
            </a:r>
            <a:r>
              <a:rPr lang="tr-TR" altLang="tr-TR" dirty="0" smtClean="0"/>
              <a:t> </a:t>
            </a:r>
            <a:r>
              <a:rPr lang="en-US" altLang="tr-TR" dirty="0" smtClean="0"/>
              <a:t>N-type </a:t>
            </a:r>
            <a:r>
              <a:rPr lang="en-US" altLang="tr-TR" dirty="0"/>
              <a:t>material is one in which electrons are majority </a:t>
            </a:r>
            <a:r>
              <a:rPr lang="en-US" altLang="tr-TR" dirty="0" smtClean="0"/>
              <a:t>carriers </a:t>
            </a:r>
            <a:r>
              <a:rPr lang="en-US" altLang="tr-TR" dirty="0"/>
              <a:t>i.e. they are negatively charged materials </a:t>
            </a:r>
            <a:r>
              <a:rPr lang="en-US" altLang="tr-TR" dirty="0" smtClean="0"/>
              <a:t>(---)</a:t>
            </a:r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184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63" y="2179004"/>
            <a:ext cx="3171825" cy="1047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228" y="1869441"/>
            <a:ext cx="2171700" cy="1666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879" y="4166610"/>
            <a:ext cx="2114550" cy="16097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>
            <a:off x="8793018" y="2702878"/>
            <a:ext cx="1079210" cy="501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8924203" y="4630881"/>
            <a:ext cx="1180379" cy="698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143" y="4038302"/>
            <a:ext cx="2809875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7163" y="2244436"/>
                <a:ext cx="527396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400" dirty="0" smtClean="0"/>
                  <a:t>For </a:t>
                </a:r>
                <a:r>
                  <a:rPr lang="tr-TR" sz="2400" dirty="0" err="1" smtClean="0"/>
                  <a:t>doped</a:t>
                </a:r>
                <a:r>
                  <a:rPr lang="tr-TR" sz="2400" dirty="0" smtClean="0"/>
                  <a:t> n type </a:t>
                </a:r>
                <a:r>
                  <a:rPr lang="tr-TR" sz="2400" dirty="0" err="1" smtClean="0"/>
                  <a:t>silicon</a:t>
                </a:r>
                <a:r>
                  <a:rPr lang="tr-T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tr-T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tr-T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tr-TR" sz="2400" dirty="0" smtClean="0">
                  <a:ea typeface="Cambria Math" panose="02040503050406030204" pitchFamily="18" charset="0"/>
                </a:endParaRPr>
              </a:p>
              <a:p>
                <a:endParaRPr lang="tr-TR" sz="2400" dirty="0" smtClean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3" y="2244436"/>
                <a:ext cx="5273964" cy="1107996"/>
              </a:xfrm>
              <a:prstGeom prst="rect">
                <a:avLst/>
              </a:prstGeom>
              <a:blipFill>
                <a:blip r:embed="rId6"/>
                <a:stretch>
                  <a:fillRect l="-1734" t="-43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274617" y="2972744"/>
                <a:ext cx="1958110" cy="75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400" b="0" dirty="0" smtClean="0"/>
                            <m:t>ρ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617" y="2972744"/>
                <a:ext cx="1958110" cy="759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61111" y="4229594"/>
                <a:ext cx="528010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2400" dirty="0" smtClean="0"/>
                  <a:t>For </a:t>
                </a:r>
                <a:r>
                  <a:rPr lang="tr-TR" sz="2400" dirty="0" err="1" smtClean="0"/>
                  <a:t>doped</a:t>
                </a:r>
                <a:r>
                  <a:rPr lang="tr-TR" sz="2400" dirty="0" smtClean="0"/>
                  <a:t> p type </a:t>
                </a:r>
                <a:r>
                  <a:rPr lang="tr-TR" sz="2400" dirty="0" err="1" smtClean="0"/>
                  <a:t>silicon</a:t>
                </a:r>
                <a:r>
                  <a:rPr lang="tr-TR" sz="24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tr-T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1" y="4229594"/>
                <a:ext cx="5280100" cy="490199"/>
              </a:xfrm>
              <a:prstGeom prst="rect">
                <a:avLst/>
              </a:prstGeom>
              <a:blipFill>
                <a:blip r:embed="rId8"/>
                <a:stretch>
                  <a:fillRect l="-1848" t="-10000" b="-22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44096" y="4887117"/>
                <a:ext cx="1819152" cy="889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ρ</m:t>
                          </m:r>
                        </m:e>
                        <m:sub>
                          <m:r>
                            <a:rPr lang="tr-TR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tr-TR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  <m: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096" y="4887117"/>
                <a:ext cx="1819152" cy="889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481197" y="3479228"/>
            <a:ext cx="29537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tr-TR" sz="2400" dirty="0" smtClean="0">
                <a:latin typeface="Calibri" panose="020F0502020204030204" pitchFamily="34" charset="0"/>
              </a:rPr>
              <a:t>Unit: mho/cm</a:t>
            </a:r>
            <a:endParaRPr lang="en-US" altLang="tr-TR" sz="2400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96243" y="5815733"/>
            <a:ext cx="2323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Unit: ohm-cm</a:t>
            </a:r>
          </a:p>
          <a:p>
            <a:endParaRPr lang="tr-TR" dirty="0"/>
          </a:p>
        </p:txBody>
      </p:sp>
      <p:sp>
        <p:nvSpPr>
          <p:cNvPr id="30" name="TextBox 29"/>
          <p:cNvSpPr txBox="1"/>
          <p:nvPr/>
        </p:nvSpPr>
        <p:spPr>
          <a:xfrm>
            <a:off x="831273" y="794327"/>
            <a:ext cx="1107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err="1" smtClean="0"/>
              <a:t>Resistivity</a:t>
            </a:r>
            <a:r>
              <a:rPr lang="tr-TR" sz="4000" dirty="0" smtClean="0"/>
              <a:t> </a:t>
            </a:r>
            <a:r>
              <a:rPr lang="tr-TR" sz="4000" dirty="0" err="1" smtClean="0"/>
              <a:t>and</a:t>
            </a:r>
            <a:r>
              <a:rPr lang="tr-TR" sz="4000" dirty="0" smtClean="0"/>
              <a:t> </a:t>
            </a:r>
            <a:r>
              <a:rPr lang="tr-TR" sz="4000" dirty="0" err="1" smtClean="0"/>
              <a:t>Conductivity</a:t>
            </a:r>
            <a:r>
              <a:rPr lang="tr-TR" sz="4000" dirty="0" smtClean="0"/>
              <a:t> of </a:t>
            </a:r>
            <a:r>
              <a:rPr lang="tr-TR" sz="4000" dirty="0" err="1" smtClean="0"/>
              <a:t>Semiconductor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02759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24" y="873846"/>
            <a:ext cx="8201025" cy="69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1" y="1791854"/>
            <a:ext cx="6371388" cy="4718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35" y="2521526"/>
            <a:ext cx="5255491" cy="216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 smtClean="0"/>
              <a:t>Resistivity Dependence on Doping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1841803"/>
            <a:ext cx="8588375" cy="55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87400"/>
          </a:xfrm>
        </p:spPr>
        <p:txBody>
          <a:bodyPr/>
          <a:lstStyle/>
          <a:p>
            <a:r>
              <a:rPr lang="tr-TR" dirty="0" err="1" smtClean="0"/>
              <a:t>Diffusion</a:t>
            </a:r>
            <a:r>
              <a:rPr lang="tr-TR" dirty="0" smtClean="0"/>
              <a:t> </a:t>
            </a:r>
            <a:r>
              <a:rPr lang="tr-TR" dirty="0" err="1" smtClean="0"/>
              <a:t>Current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800805"/>
            <a:ext cx="7844559" cy="1303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3734378"/>
            <a:ext cx="9324975" cy="240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848" y="6289821"/>
            <a:ext cx="83343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1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15DDA-D892-48F9-8020-B84D1E941C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99AFD4-DB83-4B11-B3F1-9B2D59FD9236}" type="slidenum">
              <a:rPr lang="en-US" alt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125B91F3-0395-41F7-9904-99FB8D5F6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1544" y="423070"/>
            <a:ext cx="7848600" cy="70802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Second Charge Transportation Mechanism:  Diffusion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D1E9275-7BAC-4435-B6EB-42BB5131C6C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5334000"/>
            <a:ext cx="7772400" cy="990600"/>
          </a:xfrm>
          <a:ln/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Charge particles move from a region of high concentration to a region of low concentration.  It is analogous to an every day example of an ink droplet in water.</a:t>
            </a:r>
            <a:r>
              <a:rPr lang="en-US" altLang="en-US" sz="1800" dirty="0"/>
              <a:t>  </a:t>
            </a:r>
          </a:p>
        </p:txBody>
      </p:sp>
      <p:pic>
        <p:nvPicPr>
          <p:cNvPr id="25607" name="Picture 7">
            <a:extLst>
              <a:ext uri="{FF2B5EF4-FFF2-40B4-BE49-F238E27FC236}">
                <a16:creationId xmlns:a16="http://schemas.microsoft.com/office/drawing/2014/main" id="{9CA46327-3EBB-4A65-919A-ECD167C8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379159"/>
            <a:ext cx="5334000" cy="165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D41F9081-8754-4025-8A8D-AC03D91CF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3174642"/>
            <a:ext cx="29718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51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2B182A3-56A6-407A-B038-4CBA1D1F4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4A034C-9FED-475E-B671-5ABE9F1B4545}" type="slidenum">
              <a:rPr lang="en-US" alt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26631" name="Oval 7">
            <a:extLst>
              <a:ext uri="{FF2B5EF4-FFF2-40B4-BE49-F238E27FC236}">
                <a16:creationId xmlns:a16="http://schemas.microsoft.com/office/drawing/2014/main" id="{47E40CCF-284B-4713-BA0F-47B3AE37F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536" y="882735"/>
            <a:ext cx="6084540" cy="1764571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5D15F13-F588-441A-9394-C5DB82DFF3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7848600" cy="762000"/>
          </a:xfrm>
        </p:spPr>
        <p:txBody>
          <a:bodyPr/>
          <a:lstStyle/>
          <a:p>
            <a:r>
              <a:rPr lang="en-US" altLang="en-US"/>
              <a:t>Current Flow:  Diffusion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CA4764A-1832-426C-B5A9-F3399A28E6F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83970" y="3078807"/>
            <a:ext cx="7524398" cy="1096168"/>
          </a:xfrm>
          <a:ln/>
        </p:spPr>
        <p:txBody>
          <a:bodyPr>
            <a:normAutofit fontScale="92500"/>
          </a:bodyPr>
          <a:lstStyle/>
          <a:p>
            <a:r>
              <a:rPr lang="en-US" altLang="en-US" sz="2000" dirty="0"/>
              <a:t>Diffusion current is proportional to the gradient of charge (</a:t>
            </a:r>
            <a:r>
              <a:rPr lang="en-US" altLang="en-US" sz="2000" dirty="0" err="1"/>
              <a:t>dn</a:t>
            </a:r>
            <a:r>
              <a:rPr lang="en-US" altLang="en-US" sz="2000" dirty="0"/>
              <a:t>/dx) along the direction of current flow. </a:t>
            </a:r>
          </a:p>
          <a:p>
            <a:r>
              <a:rPr lang="en-US" altLang="en-US" sz="2000" dirty="0"/>
              <a:t>Its total current density consists of both electrons and holes.</a:t>
            </a:r>
          </a:p>
        </p:txBody>
      </p:sp>
      <p:graphicFrame>
        <p:nvGraphicFramePr>
          <p:cNvPr id="26629" name="Object 5">
            <a:extLst>
              <a:ext uri="{FF2B5EF4-FFF2-40B4-BE49-F238E27FC236}">
                <a16:creationId xmlns:a16="http://schemas.microsoft.com/office/drawing/2014/main" id="{3D7019A3-F969-4020-815D-4EEDC0A820E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59460" y="966713"/>
          <a:ext cx="15621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562040" imgH="1523880" progId="Equation.3">
                  <p:embed/>
                </p:oleObj>
              </mc:Choice>
              <mc:Fallback>
                <p:oleObj name="Equation" r:id="rId3" imgW="1562040" imgH="1523880" progId="Equation.3">
                  <p:embed/>
                  <p:pic>
                    <p:nvPicPr>
                      <p:cNvPr id="26629" name="Object 5">
                        <a:extLst>
                          <a:ext uri="{FF2B5EF4-FFF2-40B4-BE49-F238E27FC236}">
                            <a16:creationId xmlns:a16="http://schemas.microsoft.com/office/drawing/2014/main" id="{3D7019A3-F969-4020-815D-4EEDC0A820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460" y="966713"/>
                        <a:ext cx="15621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>
            <a:extLst>
              <a:ext uri="{FF2B5EF4-FFF2-40B4-BE49-F238E27FC236}">
                <a16:creationId xmlns:a16="http://schemas.microsoft.com/office/drawing/2014/main" id="{BF29652A-B645-4FE1-B5D6-B9CFDD867E6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821660" y="966713"/>
          <a:ext cx="28448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5" imgW="2844720" imgH="1523880" progId="Equation.3">
                  <p:embed/>
                </p:oleObj>
              </mc:Choice>
              <mc:Fallback>
                <p:oleObj name="Equation" r:id="rId5" imgW="2844720" imgH="1523880" progId="Equation.3">
                  <p:embed/>
                  <p:pic>
                    <p:nvPicPr>
                      <p:cNvPr id="26630" name="Object 6">
                        <a:extLst>
                          <a:ext uri="{FF2B5EF4-FFF2-40B4-BE49-F238E27FC236}">
                            <a16:creationId xmlns:a16="http://schemas.microsoft.com/office/drawing/2014/main" id="{BF29652A-B645-4FE1-B5D6-B9CFDD867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1660" y="966713"/>
                        <a:ext cx="28448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A161D3A-50A6-4DE7-8BA9-4CC960234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323" y="4192737"/>
            <a:ext cx="3414713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39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11455"/>
          </a:xfrm>
        </p:spPr>
        <p:txBody>
          <a:bodyPr/>
          <a:lstStyle/>
          <a:p>
            <a:r>
              <a:rPr lang="tr-TR" dirty="0" err="1" smtClean="0"/>
              <a:t>Diffusion</a:t>
            </a:r>
            <a:r>
              <a:rPr lang="tr-TR" dirty="0" smtClean="0"/>
              <a:t> </a:t>
            </a:r>
            <a:r>
              <a:rPr lang="tr-TR" dirty="0" err="1" smtClean="0"/>
              <a:t>Current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11" y="1244855"/>
            <a:ext cx="7122347" cy="41755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806" y="3596373"/>
            <a:ext cx="51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latin typeface="Roboto" panose="02000000000000000000" pitchFamily="2" charset="0"/>
              </a:rPr>
              <a:t>T</a:t>
            </a:r>
            <a:r>
              <a:rPr lang="en-US" sz="1600" dirty="0">
                <a:latin typeface="Roboto" panose="02000000000000000000" pitchFamily="2" charset="0"/>
              </a:rPr>
              <a:t>he </a:t>
            </a:r>
            <a:r>
              <a:rPr lang="tr-TR" sz="1600" dirty="0">
                <a:latin typeface="Roboto" panose="02000000000000000000" pitchFamily="2" charset="0"/>
              </a:rPr>
              <a:t>hole</a:t>
            </a:r>
            <a:r>
              <a:rPr lang="en-US" sz="1600" dirty="0">
                <a:latin typeface="Roboto" panose="02000000000000000000" pitchFamily="2" charset="0"/>
              </a:rPr>
              <a:t> density varies depending on the distance</a:t>
            </a:r>
            <a:endParaRPr lang="tr-T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59333"/>
            <a:ext cx="3535011" cy="2005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1" y="4163379"/>
            <a:ext cx="3666835" cy="20514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238588"/>
            <a:ext cx="5809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latin typeface="Roboto" panose="02000000000000000000" pitchFamily="2" charset="0"/>
              </a:rPr>
              <a:t>T</a:t>
            </a:r>
            <a:r>
              <a:rPr lang="en-US" sz="1600" b="0" i="0" u="none" strike="noStrike" dirty="0" smtClean="0">
                <a:effectLst/>
                <a:latin typeface="Roboto" panose="02000000000000000000" pitchFamily="2" charset="0"/>
              </a:rPr>
              <a:t>he </a:t>
            </a:r>
            <a:r>
              <a:rPr lang="tr-TR" sz="1600" dirty="0" err="1" smtClean="0">
                <a:latin typeface="Roboto" panose="02000000000000000000" pitchFamily="2" charset="0"/>
              </a:rPr>
              <a:t>electron</a:t>
            </a:r>
            <a:r>
              <a:rPr lang="en-US" sz="1600" b="0" i="0" u="none" strike="noStrike" dirty="0" smtClean="0">
                <a:effectLst/>
                <a:latin typeface="Roboto" panose="02000000000000000000" pitchFamily="2" charset="0"/>
              </a:rPr>
              <a:t> density varies depending on the distance.</a:t>
            </a:r>
            <a:endParaRPr lang="tr-TR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410" y="5383830"/>
            <a:ext cx="4552950" cy="12287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1838036" y="1717964"/>
            <a:ext cx="7758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2225963" y="2419365"/>
            <a:ext cx="7758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687781" y="4562764"/>
            <a:ext cx="10806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2687781" y="5292436"/>
            <a:ext cx="10437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1745673" y="1351722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Hole </a:t>
            </a:r>
            <a:r>
              <a:rPr lang="tr-TR" dirty="0" err="1" smtClean="0"/>
              <a:t>direction</a:t>
            </a:r>
            <a:endParaRPr lang="tr-TR" dirty="0"/>
          </a:p>
        </p:txBody>
      </p:sp>
      <p:sp>
        <p:nvSpPr>
          <p:cNvPr id="22" name="TextBox 21"/>
          <p:cNvSpPr txBox="1"/>
          <p:nvPr/>
        </p:nvSpPr>
        <p:spPr>
          <a:xfrm>
            <a:off x="1745673" y="2032443"/>
            <a:ext cx="201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Current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endParaRPr lang="tr-TR" dirty="0"/>
          </a:p>
        </p:txBody>
      </p:sp>
      <p:sp>
        <p:nvSpPr>
          <p:cNvPr id="23" name="TextBox 22"/>
          <p:cNvSpPr txBox="1"/>
          <p:nvPr/>
        </p:nvSpPr>
        <p:spPr>
          <a:xfrm>
            <a:off x="2216727" y="4200447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Electron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endParaRPr lang="tr-TR" dirty="0"/>
          </a:p>
        </p:txBody>
      </p:sp>
      <p:sp>
        <p:nvSpPr>
          <p:cNvPr id="24" name="TextBox 23"/>
          <p:cNvSpPr txBox="1"/>
          <p:nvPr/>
        </p:nvSpPr>
        <p:spPr>
          <a:xfrm>
            <a:off x="2410691" y="4837254"/>
            <a:ext cx="201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Current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51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Einstein </a:t>
            </a:r>
            <a:r>
              <a:rPr lang="tr-TR" dirty="0" err="1" smtClean="0"/>
              <a:t>Relationship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26" y="1676400"/>
            <a:ext cx="9178514" cy="3985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55709" y="5449454"/>
                <a:ext cx="1683450" cy="85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09" y="5449454"/>
                <a:ext cx="1683450" cy="855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8876145" y="6179127"/>
            <a:ext cx="609600" cy="267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9485745" y="6158647"/>
            <a:ext cx="226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Magnitude</a:t>
            </a:r>
            <a:r>
              <a:rPr lang="tr-TR" dirty="0" smtClean="0"/>
              <a:t> of </a:t>
            </a:r>
            <a:r>
              <a:rPr lang="tr-TR" dirty="0" err="1" smtClean="0"/>
              <a:t>electron</a:t>
            </a:r>
            <a:r>
              <a:rPr lang="tr-TR" dirty="0" smtClean="0"/>
              <a:t> </a:t>
            </a:r>
            <a:r>
              <a:rPr lang="tr-TR" dirty="0" err="1" smtClean="0"/>
              <a:t>charge</a:t>
            </a:r>
            <a:r>
              <a:rPr lang="tr-TR" dirty="0" smtClean="0"/>
              <a:t> </a:t>
            </a:r>
            <a:endParaRPr lang="tr-TR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881595" y="5441908"/>
            <a:ext cx="535709" cy="212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012872" y="5178838"/>
            <a:ext cx="209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Boltzman</a:t>
            </a:r>
            <a:r>
              <a:rPr lang="tr-TR" dirty="0" smtClean="0"/>
              <a:t> </a:t>
            </a:r>
            <a:r>
              <a:rPr lang="tr-TR" dirty="0" err="1" smtClean="0"/>
              <a:t>constant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97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Diffusion</a:t>
            </a:r>
            <a:r>
              <a:rPr lang="tr-TR" dirty="0"/>
              <a:t> </a:t>
            </a:r>
            <a:r>
              <a:rPr lang="tr-TR" dirty="0" err="1"/>
              <a:t>Current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4" y="2067982"/>
            <a:ext cx="7640489" cy="383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Total </a:t>
            </a:r>
            <a:r>
              <a:rPr lang="tr-TR" dirty="0" err="1" smtClean="0"/>
              <a:t>Current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06" y="1676400"/>
            <a:ext cx="94202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16528"/>
            <a:ext cx="10972800" cy="1143000"/>
          </a:xfrm>
        </p:spPr>
        <p:txBody>
          <a:bodyPr/>
          <a:lstStyle/>
          <a:p>
            <a:r>
              <a:rPr lang="tr-TR" dirty="0" err="1" smtClean="0"/>
              <a:t>Intrinsic</a:t>
            </a:r>
            <a:r>
              <a:rPr lang="tr-TR" dirty="0" smtClean="0"/>
              <a:t> </a:t>
            </a:r>
            <a:r>
              <a:rPr lang="tr-TR" dirty="0" err="1" smtClean="0"/>
              <a:t>Semiconductors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727" y="1985819"/>
            <a:ext cx="11314545" cy="39993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rgbClr val="C00000"/>
                </a:solidFill>
              </a:rPr>
              <a:t>I</a:t>
            </a:r>
            <a:r>
              <a:rPr lang="en-US" sz="2800" dirty="0" err="1" smtClean="0">
                <a:solidFill>
                  <a:srgbClr val="C00000"/>
                </a:solidFill>
              </a:rPr>
              <a:t>ntrinsic</a:t>
            </a:r>
            <a:r>
              <a:rPr lang="en-US" sz="2800" dirty="0" smtClean="0">
                <a:solidFill>
                  <a:srgbClr val="C00000"/>
                </a:solidFill>
              </a:rPr>
              <a:t> semiconductor</a:t>
            </a:r>
            <a:r>
              <a:rPr lang="tr-TR" sz="2800" dirty="0">
                <a:solidFill>
                  <a:srgbClr val="C00000"/>
                </a:solidFill>
              </a:rPr>
              <a:t> </a:t>
            </a:r>
            <a:r>
              <a:rPr lang="tr-TR" sz="2800" dirty="0" smtClean="0"/>
              <a:t>: </a:t>
            </a:r>
            <a:r>
              <a:rPr lang="en-US" sz="2800" dirty="0" smtClean="0"/>
              <a:t>is </a:t>
            </a:r>
            <a:r>
              <a:rPr lang="en-US" sz="2800" dirty="0"/>
              <a:t>one which is </a:t>
            </a:r>
            <a:r>
              <a:rPr lang="en-US" sz="2800" dirty="0" smtClean="0"/>
              <a:t>not doped</a:t>
            </a:r>
            <a:r>
              <a:rPr lang="tr-TR" sz="2800" dirty="0" smtClean="0"/>
              <a:t>. (Saf yarıiletken)</a:t>
            </a:r>
            <a:endParaRPr lang="tr-TR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example is pure </a:t>
            </a:r>
            <a:r>
              <a:rPr lang="en-US" dirty="0" smtClean="0"/>
              <a:t>silicon.</a:t>
            </a: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Generation</a:t>
            </a:r>
            <a:r>
              <a:rPr lang="tr-TR" sz="2800" dirty="0" smtClean="0"/>
              <a:t> </a:t>
            </a:r>
            <a:r>
              <a:rPr lang="en-US" sz="2800" dirty="0" smtClean="0"/>
              <a:t>–is </a:t>
            </a:r>
            <a:r>
              <a:rPr lang="en-US" sz="2800" dirty="0"/>
              <a:t>the process of free electrons and holes </a:t>
            </a:r>
            <a:r>
              <a:rPr lang="en-US" sz="2800" dirty="0" smtClean="0"/>
              <a:t>being created.</a:t>
            </a:r>
            <a:endParaRPr lang="tr-TR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Recombination</a:t>
            </a:r>
            <a:r>
              <a:rPr lang="tr-TR" sz="2800" dirty="0" smtClean="0"/>
              <a:t> </a:t>
            </a:r>
            <a:r>
              <a:rPr lang="en-US" sz="2800" dirty="0" smtClean="0"/>
              <a:t>–is </a:t>
            </a:r>
            <a:r>
              <a:rPr lang="en-US" sz="2800" dirty="0"/>
              <a:t>the process of free electrons and </a:t>
            </a:r>
            <a:r>
              <a:rPr lang="en-US" sz="2800" dirty="0" smtClean="0"/>
              <a:t>holes disappearing.</a:t>
            </a:r>
            <a:endParaRPr lang="tr-TR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In </a:t>
            </a:r>
            <a:r>
              <a:rPr lang="en-US" sz="2800" dirty="0">
                <a:solidFill>
                  <a:srgbClr val="C00000"/>
                </a:solidFill>
              </a:rPr>
              <a:t>thermal equilibrium</a:t>
            </a:r>
            <a:r>
              <a:rPr lang="en-US" sz="2800" dirty="0"/>
              <a:t>, </a:t>
            </a:r>
            <a:r>
              <a:rPr lang="en-US" sz="2800" dirty="0" smtClean="0"/>
              <a:t>generation </a:t>
            </a:r>
            <a:r>
              <a:rPr lang="en-US" sz="2800" dirty="0"/>
              <a:t>and recombination </a:t>
            </a:r>
            <a:r>
              <a:rPr lang="en-US" sz="2800" dirty="0" smtClean="0"/>
              <a:t>rates </a:t>
            </a:r>
            <a:r>
              <a:rPr lang="en-US" sz="2800" dirty="0"/>
              <a:t>are equal</a:t>
            </a:r>
            <a:r>
              <a:rPr lang="en-US" sz="2800" dirty="0" smtClean="0"/>
              <a:t>.</a:t>
            </a:r>
            <a:r>
              <a:rPr lang="tr-TR" sz="2800" dirty="0" smtClean="0"/>
              <a:t>(Isıl denge, enerji alışverişi yoktur. )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17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7" y="629561"/>
            <a:ext cx="6756681" cy="471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7237" y="1200727"/>
                <a:ext cx="11249890" cy="255454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tr-TR" sz="2000" b="1" dirty="0" smtClean="0"/>
                  <a:t>Drift </a:t>
                </a:r>
                <a:r>
                  <a:rPr lang="tr-TR" sz="2000" b="1" dirty="0" err="1" smtClean="0"/>
                  <a:t>current</a:t>
                </a:r>
                <a:endParaRPr lang="tr-TR" sz="2000" b="1" dirty="0" smtClean="0"/>
              </a:p>
              <a:p>
                <a:endParaRPr lang="tr-TR" sz="2000" dirty="0"/>
              </a:p>
              <a:p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Drift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current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caused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by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electric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fields</a:t>
                </a:r>
                <a:endParaRPr lang="tr-TR" sz="24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tr-T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Direction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of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drift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current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always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in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direction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of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electric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field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</a:t>
                </a:r>
              </a:p>
              <a:p>
                <a:endParaRPr lang="tr-T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Obeys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Ohm’s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law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𝑞𝑝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tr-T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37" y="1200727"/>
                <a:ext cx="11249890" cy="2554545"/>
              </a:xfrm>
              <a:prstGeom prst="rect">
                <a:avLst/>
              </a:prstGeom>
              <a:blipFill>
                <a:blip r:embed="rId3"/>
                <a:stretch>
                  <a:fillRect l="-812" t="-1188" b="-4276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3345" y="3855384"/>
                <a:ext cx="11397673" cy="28461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tr-TR" sz="2000" b="1" dirty="0" smtClean="0">
                    <a:solidFill>
                      <a:schemeClr val="tx1"/>
                    </a:solidFill>
                  </a:rPr>
                  <a:t>Diffusion </a:t>
                </a:r>
                <a:r>
                  <a:rPr lang="tr-TR" sz="2000" b="1" dirty="0" err="1" smtClean="0">
                    <a:solidFill>
                      <a:schemeClr val="tx1"/>
                    </a:solidFill>
                  </a:rPr>
                  <a:t>Current</a:t>
                </a:r>
                <a:endParaRPr lang="tr-TR" sz="2000" b="1" dirty="0" smtClean="0">
                  <a:solidFill>
                    <a:schemeClr val="tx1"/>
                  </a:solidFill>
                </a:endParaRPr>
              </a:p>
              <a:p>
                <a:endParaRPr lang="tr-TR" sz="2400" dirty="0">
                  <a:solidFill>
                    <a:schemeClr val="tx1"/>
                  </a:solidFill>
                </a:endParaRPr>
              </a:p>
              <a:p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Diffusion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current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caused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by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variation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in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carrier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concentration</a:t>
                </a:r>
                <a:endParaRPr lang="tr-TR" sz="24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tr-T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Direction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of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diffusion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current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depends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on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gradient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of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carrier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concentration</a:t>
                </a:r>
                <a:endParaRPr lang="tr-TR" sz="2400" dirty="0" smtClean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tr-TR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Obeys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Fick’s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tr-TR" sz="2400" dirty="0" err="1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law</a:t>
                </a:r>
                <a:r>
                  <a:rPr lang="tr-TR" sz="2400" dirty="0" smtClean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tr-T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𝑞𝐷</m:t>
                    </m:r>
                    <m:f>
                      <m:fPr>
                        <m:ctrlPr>
                          <a:rPr lang="tr-TR" sz="2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tr-TR" sz="24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5" y="3855384"/>
                <a:ext cx="11397673" cy="2846100"/>
              </a:xfrm>
              <a:prstGeom prst="rect">
                <a:avLst/>
              </a:prstGeom>
              <a:blipFill>
                <a:blip r:embed="rId4"/>
                <a:stretch>
                  <a:fillRect l="-856" t="-107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2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</a:t>
            </a:r>
            <a:r>
              <a:rPr lang="tr-TR" dirty="0" err="1" smtClean="0"/>
              <a:t>n</a:t>
            </a:r>
            <a:r>
              <a:rPr lang="tr-TR" dirty="0" smtClean="0"/>
              <a:t> </a:t>
            </a:r>
            <a:r>
              <a:rPr lang="tr-TR" dirty="0" err="1" smtClean="0"/>
              <a:t>junction</a:t>
            </a:r>
            <a:r>
              <a:rPr lang="tr-TR" dirty="0" smtClean="0"/>
              <a:t> </a:t>
            </a:r>
            <a:r>
              <a:rPr lang="tr-TR" dirty="0" err="1" smtClean="0"/>
              <a:t>structure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26" y="2118014"/>
            <a:ext cx="372427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2" y="3740728"/>
            <a:ext cx="5940769" cy="20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5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53473"/>
            <a:ext cx="873442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18" y="1421874"/>
            <a:ext cx="8462164" cy="53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31982"/>
          </a:xfrm>
        </p:spPr>
        <p:txBody>
          <a:bodyPr/>
          <a:lstStyle/>
          <a:p>
            <a:r>
              <a:rPr lang="tr-TR" dirty="0" err="1" smtClean="0"/>
              <a:t>Depletion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352693"/>
            <a:ext cx="10172700" cy="322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071964"/>
            <a:ext cx="11129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 smtClean="0"/>
              <a:t>There</a:t>
            </a:r>
            <a:r>
              <a:rPr lang="tr-TR" sz="2400" dirty="0" smtClean="0"/>
              <a:t> is a </a:t>
            </a:r>
            <a:r>
              <a:rPr lang="tr-TR" sz="2400" dirty="0" err="1" smtClean="0"/>
              <a:t>heavy</a:t>
            </a:r>
            <a:r>
              <a:rPr lang="tr-TR" sz="2400" dirty="0" smtClean="0"/>
              <a:t> </a:t>
            </a:r>
            <a:r>
              <a:rPr lang="tr-TR" sz="2400" dirty="0" err="1" smtClean="0"/>
              <a:t>concentration</a:t>
            </a:r>
            <a:r>
              <a:rPr lang="tr-TR" sz="2400" dirty="0" smtClean="0"/>
              <a:t> of </a:t>
            </a:r>
            <a:r>
              <a:rPr lang="tr-TR" sz="2400" dirty="0" err="1" smtClean="0"/>
              <a:t>holes</a:t>
            </a:r>
            <a:r>
              <a:rPr lang="tr-TR" sz="2400" dirty="0" smtClean="0"/>
              <a:t> in </a:t>
            </a:r>
            <a:r>
              <a:rPr lang="tr-TR" sz="2400" dirty="0" err="1" smtClean="0"/>
              <a:t>the</a:t>
            </a:r>
            <a:r>
              <a:rPr lang="tr-TR" sz="2400" dirty="0" smtClean="0"/>
              <a:t> p-type </a:t>
            </a:r>
            <a:r>
              <a:rPr lang="tr-TR" sz="2400" dirty="0" err="1" smtClean="0"/>
              <a:t>region</a:t>
            </a:r>
            <a:r>
              <a:rPr lang="tr-TR" sz="2400" dirty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only</a:t>
            </a:r>
            <a:r>
              <a:rPr lang="tr-TR" sz="2400" dirty="0" smtClean="0"/>
              <a:t> a </a:t>
            </a:r>
            <a:r>
              <a:rPr lang="tr-TR" sz="2400" dirty="0" err="1" smtClean="0"/>
              <a:t>light</a:t>
            </a:r>
            <a:r>
              <a:rPr lang="tr-TR" sz="2400" dirty="0" smtClean="0"/>
              <a:t> </a:t>
            </a:r>
            <a:r>
              <a:rPr lang="tr-TR" sz="2400" dirty="0" err="1" smtClean="0"/>
              <a:t>concentration</a:t>
            </a:r>
            <a:r>
              <a:rPr lang="tr-TR" sz="2400" dirty="0" smtClean="0"/>
              <a:t> of </a:t>
            </a:r>
            <a:r>
              <a:rPr lang="tr-TR" sz="2400" dirty="0" err="1" smtClean="0"/>
              <a:t>holes</a:t>
            </a:r>
            <a:r>
              <a:rPr lang="tr-TR" sz="2400" dirty="0" smtClean="0"/>
              <a:t> in </a:t>
            </a:r>
            <a:r>
              <a:rPr lang="tr-TR" sz="2400" dirty="0" err="1" smtClean="0"/>
              <a:t>the</a:t>
            </a:r>
            <a:r>
              <a:rPr lang="tr-TR" sz="2400" dirty="0" smtClean="0"/>
              <a:t> n-type </a:t>
            </a:r>
            <a:r>
              <a:rPr lang="tr-TR" sz="2400" dirty="0" err="1" smtClean="0"/>
              <a:t>region</a:t>
            </a:r>
            <a:r>
              <a:rPr lang="tr-TR" sz="2400" dirty="0" smtClean="0"/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 smtClean="0"/>
              <a:t>Holes</a:t>
            </a:r>
            <a:r>
              <a:rPr lang="tr-TR" sz="2400" dirty="0" smtClean="0"/>
              <a:t> </a:t>
            </a:r>
            <a:r>
              <a:rPr lang="tr-TR" sz="2400" dirty="0" err="1" smtClean="0"/>
              <a:t>move</a:t>
            </a:r>
            <a:r>
              <a:rPr lang="tr-TR" sz="2400" dirty="0" smtClean="0"/>
              <a:t> </a:t>
            </a:r>
            <a:r>
              <a:rPr lang="tr-TR" sz="2400" dirty="0" err="1" smtClean="0"/>
              <a:t>to</a:t>
            </a:r>
            <a:r>
              <a:rPr lang="tr-TR" sz="2400" dirty="0" smtClean="0"/>
              <a:t> </a:t>
            </a:r>
            <a:r>
              <a:rPr lang="tr-TR" sz="2400" dirty="0" err="1" smtClean="0"/>
              <a:t>from</a:t>
            </a:r>
            <a:r>
              <a:rPr lang="tr-TR" sz="2400" dirty="0" smtClean="0"/>
              <a:t> p-type </a:t>
            </a:r>
            <a:r>
              <a:rPr lang="tr-TR" sz="2400" dirty="0" err="1" smtClean="0"/>
              <a:t>into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n-type </a:t>
            </a:r>
            <a:r>
              <a:rPr lang="tr-TR" sz="2400" dirty="0" err="1" smtClean="0"/>
              <a:t>region</a:t>
            </a:r>
            <a:r>
              <a:rPr lang="tr-TR" sz="2400" dirty="0" smtClean="0"/>
              <a:t> </a:t>
            </a:r>
            <a:r>
              <a:rPr lang="tr-TR" sz="2400" dirty="0" err="1" smtClean="0"/>
              <a:t>by</a:t>
            </a:r>
            <a:r>
              <a:rPr lang="tr-TR" sz="2400" dirty="0" smtClean="0"/>
              <a:t> </a:t>
            </a:r>
            <a:r>
              <a:rPr lang="tr-TR" sz="2400" dirty="0" err="1" smtClean="0"/>
              <a:t>diffusion</a:t>
            </a:r>
            <a:r>
              <a:rPr lang="tr-TR" sz="2400" dirty="0"/>
              <a:t> </a:t>
            </a:r>
            <a:r>
              <a:rPr lang="tr-TR" sz="2400" dirty="0" err="1" smtClean="0"/>
              <a:t>and</a:t>
            </a:r>
            <a:r>
              <a:rPr lang="tr-TR" sz="2400" dirty="0" smtClean="0"/>
              <a:t> </a:t>
            </a:r>
            <a:r>
              <a:rPr lang="tr-TR" sz="2400" dirty="0" err="1" smtClean="0"/>
              <a:t>they</a:t>
            </a:r>
            <a:r>
              <a:rPr lang="tr-TR" sz="2400" dirty="0" smtClean="0"/>
              <a:t> </a:t>
            </a:r>
            <a:r>
              <a:rPr lang="tr-TR" sz="2400" dirty="0" err="1" smtClean="0"/>
              <a:t>disappear</a:t>
            </a:r>
            <a:r>
              <a:rPr lang="tr-TR" sz="2400" dirty="0" smtClean="0"/>
              <a:t> </a:t>
            </a:r>
            <a:r>
              <a:rPr lang="tr-TR" sz="2400" dirty="0" err="1" smtClean="0"/>
              <a:t>by</a:t>
            </a:r>
            <a:r>
              <a:rPr lang="tr-TR" sz="2400" dirty="0" smtClean="0"/>
              <a:t> </a:t>
            </a:r>
            <a:r>
              <a:rPr lang="tr-TR" sz="2400" dirty="0" err="1" smtClean="0"/>
              <a:t>recombination</a:t>
            </a:r>
            <a:r>
              <a:rPr lang="tr-TR" sz="2400" dirty="0" smtClean="0"/>
              <a:t> </a:t>
            </a:r>
            <a:r>
              <a:rPr lang="tr-TR" sz="2400" dirty="0" err="1" smtClean="0"/>
              <a:t>very</a:t>
            </a:r>
            <a:r>
              <a:rPr lang="tr-TR" sz="2400" dirty="0" smtClean="0"/>
              <a:t> </a:t>
            </a:r>
            <a:r>
              <a:rPr lang="tr-TR" sz="2400" dirty="0" err="1" smtClean="0"/>
              <a:t>quicky</a:t>
            </a:r>
            <a:r>
              <a:rPr lang="tr-TR" sz="2400" dirty="0" smtClean="0"/>
              <a:t>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0873" y="4485163"/>
            <a:ext cx="17364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PN </a:t>
            </a:r>
            <a:r>
              <a:rPr lang="tr-TR" dirty="0" err="1" smtClean="0">
                <a:solidFill>
                  <a:srgbClr val="FF0000"/>
                </a:solidFill>
              </a:rPr>
              <a:t>Junction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0691" y="4573323"/>
            <a:ext cx="173643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D</a:t>
            </a:r>
            <a:r>
              <a:rPr lang="tr-TR" dirty="0" err="1" smtClean="0">
                <a:solidFill>
                  <a:srgbClr val="FF0000"/>
                </a:solidFill>
              </a:rPr>
              <a:t>iffusion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0508" y="4388657"/>
            <a:ext cx="205970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Depletion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Region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8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1452850"/>
            <a:ext cx="10077450" cy="5153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255" y="711200"/>
            <a:ext cx="561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 smtClean="0"/>
              <a:t>P-N </a:t>
            </a:r>
            <a:r>
              <a:rPr lang="tr-TR" sz="3600" b="1" dirty="0" err="1" smtClean="0"/>
              <a:t>Junction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358041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P-N </a:t>
            </a:r>
            <a:r>
              <a:rPr lang="tr-TR" dirty="0" err="1" smtClean="0"/>
              <a:t>Junction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93" y="1800225"/>
            <a:ext cx="7229475" cy="3686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93" y="5610225"/>
            <a:ext cx="74104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4" y="570779"/>
            <a:ext cx="7991475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1300289"/>
            <a:ext cx="9265083" cy="54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29266" y="6319684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Depletion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5" y="1220486"/>
            <a:ext cx="4876800" cy="521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44" y="1895364"/>
            <a:ext cx="50863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41" y="964018"/>
            <a:ext cx="4309729" cy="600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38" y="1663343"/>
            <a:ext cx="7340495" cy="43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FBBE217-7035-4971-8E17-FE8C88E4F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C28804-DDDD-446B-909C-E7E0313F40FC}" type="slidenum">
              <a:rPr lang="en-US" altLang="en-US">
                <a:solidFill>
                  <a:prstClr val="black">
                    <a:tint val="75000"/>
                  </a:prstClr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F400142-568B-4249-B1B0-4CCBCE7C1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3026296" cy="762000"/>
          </a:xfrm>
        </p:spPr>
        <p:txBody>
          <a:bodyPr/>
          <a:lstStyle/>
          <a:p>
            <a:r>
              <a:rPr lang="en-US" altLang="en-US" dirty="0"/>
              <a:t>Built-in Potential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69D5C8E8-5981-47EE-886C-55E0E27199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91544" y="5183088"/>
            <a:ext cx="7772400" cy="838200"/>
          </a:xfrm>
          <a:ln/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000" dirty="0"/>
              <a:t>Because of the electric field across the junction, there exists a built-in potential.  Its derivation is shown above.</a:t>
            </a:r>
          </a:p>
        </p:txBody>
      </p:sp>
      <p:graphicFrame>
        <p:nvGraphicFramePr>
          <p:cNvPr id="37892" name="Object 4">
            <a:extLst>
              <a:ext uri="{FF2B5EF4-FFF2-40B4-BE49-F238E27FC236}">
                <a16:creationId xmlns:a16="http://schemas.microsoft.com/office/drawing/2014/main" id="{BB2EDB1A-84D9-4ABE-B551-7A29BD2EACB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98075" y="1749992"/>
          <a:ext cx="22733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3" imgW="2273040" imgH="1600200" progId="Equation.3">
                  <p:embed/>
                </p:oleObj>
              </mc:Choice>
              <mc:Fallback>
                <p:oleObj name="Equation" r:id="rId3" imgW="2273040" imgH="1600200" progId="Equation.3">
                  <p:embed/>
                  <p:pic>
                    <p:nvPicPr>
                      <p:cNvPr id="37892" name="Object 4">
                        <a:extLst>
                          <a:ext uri="{FF2B5EF4-FFF2-40B4-BE49-F238E27FC236}">
                            <a16:creationId xmlns:a16="http://schemas.microsoft.com/office/drawing/2014/main" id="{BB2EDB1A-84D9-4ABE-B551-7A29BD2EAC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075" y="1749992"/>
                        <a:ext cx="22733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5">
            <a:extLst>
              <a:ext uri="{FF2B5EF4-FFF2-40B4-BE49-F238E27FC236}">
                <a16:creationId xmlns:a16="http://schemas.microsoft.com/office/drawing/2014/main" id="{51A686CD-61D8-48AF-B6CA-AE40F3D0990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32034" y="1759265"/>
          <a:ext cx="30353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5" imgW="3035160" imgH="1676160" progId="Equation.3">
                  <p:embed/>
                </p:oleObj>
              </mc:Choice>
              <mc:Fallback>
                <p:oleObj name="Equation" r:id="rId5" imgW="3035160" imgH="1676160" progId="Equation.3">
                  <p:embed/>
                  <p:pic>
                    <p:nvPicPr>
                      <p:cNvPr id="37893" name="Object 5">
                        <a:extLst>
                          <a:ext uri="{FF2B5EF4-FFF2-40B4-BE49-F238E27FC236}">
                            <a16:creationId xmlns:a16="http://schemas.microsoft.com/office/drawing/2014/main" id="{51A686CD-61D8-48AF-B6CA-AE40F3D099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034" y="1759265"/>
                        <a:ext cx="30353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7894" name="Object 6">
                <a:extLst>
                  <a:ext uri="{FF2B5EF4-FFF2-40B4-BE49-F238E27FC236}">
                    <a16:creationId xmlns:a16="http://schemas.microsoft.com/office/drawing/2014/main" id="{7A03B6B4-CFA2-4C79-9654-5EDCDCC718D6}"/>
                  </a:ext>
                </a:extLst>
              </p:cNvPr>
              <p:cNvSpPr txBox="1"/>
              <p:nvPr/>
            </p:nvSpPr>
            <p:spPr bwMode="auto">
              <a:xfrm>
                <a:off x="1919536" y="3637384"/>
                <a:ext cx="4496172" cy="838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unc>
                        <m:func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GB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i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func>
                        <m:funcPr>
                          <m:ctrlPr>
                            <a:rPr lang="en-GB" sz="2000" i="1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rgbClr val="00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rgbClr val="000000"/>
                                  </a:solidFill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000000"/>
                                          </a:solidFill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000000"/>
                                          </a:solidFill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rgbClr val="000000"/>
                                          </a:solidFill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rgbClr val="000000"/>
                                      </a:solidFill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GB" sz="2000" dirty="0">
                  <a:solidFill>
                    <a:prstClr val="black"/>
                  </a:solidFill>
                  <a:highlight>
                    <a:srgbClr val="FFFF00"/>
                  </a:highlight>
                  <a:latin typeface="Arial" pitchFamily="34" charset="0"/>
                </a:endParaRPr>
              </a:p>
            </p:txBody>
          </p:sp>
        </mc:Choice>
        <mc:Fallback>
          <p:sp>
            <p:nvSpPr>
              <p:cNvPr id="37894" name="Object 6">
                <a:extLst>
                  <a:ext uri="{FF2B5EF4-FFF2-40B4-BE49-F238E27FC236}">
                    <a16:creationId xmlns:a16="http://schemas.microsoft.com/office/drawing/2014/main" id="{7A03B6B4-CFA2-4C79-9654-5EDCDCC71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536" y="3637384"/>
                <a:ext cx="4496172" cy="838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4">
            <a:extLst>
              <a:ext uri="{FF2B5EF4-FFF2-40B4-BE49-F238E27FC236}">
                <a16:creationId xmlns:a16="http://schemas.microsoft.com/office/drawing/2014/main" id="{FCC7CA84-D299-409D-A2C5-EC52DFE89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5" y="4518154"/>
            <a:ext cx="203002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en-US" sz="1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Barrier</a:t>
            </a:r>
            <a:r>
              <a:rPr lang="tr-TR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altLang="en-US" sz="1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potential</a:t>
            </a:r>
            <a:endParaRPr lang="en-US" altLang="en-US" sz="18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9DEF804A-4910-4967-8C32-7C505BDF2B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1784" y="4170689"/>
            <a:ext cx="216025" cy="4321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AD2F6-D789-4CF9-A7D1-DDA9778DCBB5}"/>
              </a:ext>
            </a:extLst>
          </p:cNvPr>
          <p:cNvSpPr txBox="1"/>
          <p:nvPr/>
        </p:nvSpPr>
        <p:spPr>
          <a:xfrm>
            <a:off x="7098331" y="3786733"/>
            <a:ext cx="307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Number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donor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atoms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44526B47-1005-4F70-9B93-DDB720D1750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57899" y="3892531"/>
            <a:ext cx="1046212" cy="930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B73B3-C106-464D-A974-3AEC32F2F035}"/>
              </a:ext>
            </a:extLst>
          </p:cNvPr>
          <p:cNvSpPr txBox="1"/>
          <p:nvPr/>
        </p:nvSpPr>
        <p:spPr>
          <a:xfrm>
            <a:off x="6904898" y="4170689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altLang="tr-TR" kern="0" dirty="0" err="1">
                <a:solidFill>
                  <a:prstClr val="black"/>
                </a:solidFill>
                <a:latin typeface="Comic Sans MS" panose="030F0702030302020204" pitchFamily="66" charset="0"/>
              </a:rPr>
              <a:t>Free</a:t>
            </a:r>
            <a:r>
              <a:rPr lang="tr-TR" altLang="tr-TR" kern="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altLang="tr-TR" kern="0" dirty="0" err="1">
                <a:solidFill>
                  <a:prstClr val="black"/>
                </a:solidFill>
                <a:latin typeface="Comic Sans MS" panose="030F0702030302020204" pitchFamily="66" charset="0"/>
              </a:rPr>
              <a:t>electrons</a:t>
            </a:r>
            <a:r>
              <a:rPr lang="tr-TR" altLang="tr-TR" kern="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altLang="tr-TR" kern="0" dirty="0">
                <a:solidFill>
                  <a:prstClr val="black"/>
                </a:solidFill>
                <a:latin typeface="Comic Sans MS" panose="030F0702030302020204" pitchFamily="66" charset="0"/>
              </a:rPr>
              <a:t>in intrinsic silicon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0CEB574F-9C1C-46FB-B778-D64D44BE78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64466" y="4263510"/>
            <a:ext cx="1046212" cy="106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81628B48-1D82-493D-B606-49337D964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852" y="1235911"/>
            <a:ext cx="2032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diffusion current</a:t>
            </a: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E13EC687-9B4D-4F4B-9B62-1F9F1F8671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1375" y="1526812"/>
            <a:ext cx="268717" cy="2801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D8A1EFB6-8719-4320-96C8-9FEB54AFF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5" y="1133581"/>
            <a:ext cx="20322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drift current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AADAB04F-E99C-4107-A977-CB4B622455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11624" y="1502914"/>
            <a:ext cx="0" cy="40033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A8DD0FBB-E224-4DFB-A197-88B4064E2E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4092" y="3607836"/>
            <a:ext cx="1290807" cy="773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8082B3-6ABB-4A06-9DDF-58593A7D3B31}"/>
              </a:ext>
            </a:extLst>
          </p:cNvPr>
          <p:cNvSpPr txBox="1"/>
          <p:nvPr/>
        </p:nvSpPr>
        <p:spPr>
          <a:xfrm>
            <a:off x="7038399" y="3394586"/>
            <a:ext cx="307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Number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acceptor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atoms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76488-6294-4C82-956E-4DB5CCDE7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3580" y="99158"/>
            <a:ext cx="3292240" cy="12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31982"/>
          </a:xfrm>
        </p:spPr>
        <p:txBody>
          <a:bodyPr/>
          <a:lstStyle/>
          <a:p>
            <a:r>
              <a:rPr lang="tr-TR" sz="3600" dirty="0" err="1" smtClean="0"/>
              <a:t>Conductors</a:t>
            </a:r>
            <a:r>
              <a:rPr lang="tr-TR" sz="3600" dirty="0" smtClean="0"/>
              <a:t> </a:t>
            </a:r>
            <a:r>
              <a:rPr lang="tr-TR" sz="3600" dirty="0" err="1" smtClean="0"/>
              <a:t>and</a:t>
            </a:r>
            <a:r>
              <a:rPr lang="tr-TR" sz="3600" dirty="0" smtClean="0"/>
              <a:t> </a:t>
            </a:r>
            <a:r>
              <a:rPr lang="tr-TR" sz="3600" dirty="0" err="1" smtClean="0"/>
              <a:t>Insulators</a:t>
            </a:r>
            <a:endParaRPr lang="tr-TR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39" y="1995127"/>
            <a:ext cx="8735977" cy="4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958" y="4694274"/>
            <a:ext cx="2495107" cy="368595"/>
          </a:xfrm>
        </p:spPr>
        <p:txBody>
          <a:bodyPr/>
          <a:lstStyle/>
          <a:p>
            <a:r>
              <a:rPr lang="tr-TR" sz="2400" dirty="0" err="1" smtClean="0"/>
              <a:t>Poission</a:t>
            </a:r>
            <a:r>
              <a:rPr lang="tr-TR" sz="2400" dirty="0" smtClean="0"/>
              <a:t> </a:t>
            </a:r>
            <a:r>
              <a:rPr lang="tr-TR" sz="2400" dirty="0" err="1" smtClean="0"/>
              <a:t>equations</a:t>
            </a:r>
            <a:endParaRPr lang="tr-T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8958" y="5433237"/>
                <a:ext cx="2760921" cy="55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ɛ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58" y="5433237"/>
                <a:ext cx="2760921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3" y="687351"/>
            <a:ext cx="6109956" cy="6361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88" y="1840982"/>
            <a:ext cx="6986957" cy="25538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781" y="5108903"/>
            <a:ext cx="2885755" cy="7634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887" y="4716131"/>
            <a:ext cx="3535769" cy="14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6436" y="905164"/>
            <a:ext cx="256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/>
              <a:t>p</a:t>
            </a:r>
            <a:r>
              <a:rPr lang="tr-TR" sz="3600" dirty="0" smtClean="0"/>
              <a:t>-n </a:t>
            </a:r>
            <a:r>
              <a:rPr lang="tr-TR" sz="3600" dirty="0" err="1" smtClean="0"/>
              <a:t>junction</a:t>
            </a:r>
            <a:endParaRPr lang="tr-TR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548582" y="1699384"/>
            <a:ext cx="497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err="1" smtClean="0"/>
              <a:t>Depletion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region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should</a:t>
            </a:r>
            <a:r>
              <a:rPr lang="tr-TR" sz="2400" b="1" dirty="0" smtClean="0"/>
              <a:t> be </a:t>
            </a:r>
            <a:r>
              <a:rPr lang="tr-TR" sz="2400" b="1" dirty="0" err="1" smtClean="0"/>
              <a:t>neutral</a:t>
            </a:r>
            <a:r>
              <a:rPr lang="tr-TR" sz="2400" b="1" dirty="0" smtClean="0"/>
              <a:t> 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673" y="2110635"/>
            <a:ext cx="3195782" cy="4187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76309" y="6259350"/>
                <a:ext cx="211050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tr-TR" sz="2400" b="0" i="1" dirty="0" smtClean="0"/>
                  <a:t>W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309" y="6259350"/>
                <a:ext cx="2110509" cy="397866"/>
              </a:xfrm>
              <a:prstGeom prst="rect">
                <a:avLst/>
              </a:prstGeom>
              <a:blipFill>
                <a:blip r:embed="rId3"/>
                <a:stretch>
                  <a:fillRect l="-8671" t="-24615" b="-3846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95" y="1228328"/>
            <a:ext cx="4277554" cy="52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22745"/>
          </a:xfrm>
        </p:spPr>
        <p:txBody>
          <a:bodyPr/>
          <a:lstStyle/>
          <a:p>
            <a:r>
              <a:rPr lang="tr-TR" dirty="0" err="1" smtClean="0"/>
              <a:t>Width</a:t>
            </a:r>
            <a:r>
              <a:rPr lang="tr-TR" dirty="0" smtClean="0"/>
              <a:t> of </a:t>
            </a:r>
            <a:r>
              <a:rPr lang="tr-TR" dirty="0" err="1" smtClean="0"/>
              <a:t>Depletion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3128" y="2208910"/>
                <a:ext cx="14824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128" y="2208910"/>
                <a:ext cx="1482436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2835564" y="2393576"/>
            <a:ext cx="14454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817" y="1847978"/>
                <a:ext cx="2697019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ɛ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ɛ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17" y="1847978"/>
                <a:ext cx="2697019" cy="109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53128" y="3983577"/>
                <a:ext cx="148243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tr-T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tr-T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128" y="3983577"/>
                <a:ext cx="1482436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3"/>
          </p:cNvCxnSpPr>
          <p:nvPr/>
        </p:nvCxnSpPr>
        <p:spPr bwMode="auto">
          <a:xfrm flipV="1">
            <a:off x="2835564" y="4168242"/>
            <a:ext cx="14732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19600" y="3601193"/>
                <a:ext cx="2914072" cy="11340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tr-T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tr-TR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ɛ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ɛ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tr-TR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601193"/>
                <a:ext cx="2914072" cy="11340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09091" y="5023736"/>
                <a:ext cx="2110509" cy="46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tr-TR" sz="2800" i="1" dirty="0"/>
                  <a:t>w</a:t>
                </a:r>
                <a14:m>
                  <m:oMath xmlns:m="http://schemas.openxmlformats.org/officeDocument/2006/math"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tr-T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091" y="5023736"/>
                <a:ext cx="2110509" cy="464101"/>
              </a:xfrm>
              <a:prstGeom prst="rect">
                <a:avLst/>
              </a:prstGeom>
              <a:blipFill>
                <a:blip r:embed="rId6"/>
                <a:stretch>
                  <a:fillRect l="-10405" t="-23684" b="-3947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758545" y="2087430"/>
            <a:ext cx="4193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 smtClean="0"/>
              <a:t>Distances</a:t>
            </a:r>
            <a:r>
              <a:rPr lang="tr-TR" sz="2400" dirty="0" smtClean="0"/>
              <a:t> of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depletion</a:t>
            </a:r>
            <a:r>
              <a:rPr lang="tr-TR" sz="2400" dirty="0" smtClean="0"/>
              <a:t> </a:t>
            </a:r>
            <a:r>
              <a:rPr lang="tr-TR" sz="2400" dirty="0" err="1" smtClean="0"/>
              <a:t>region</a:t>
            </a:r>
            <a:r>
              <a:rPr lang="tr-TR" sz="2400" dirty="0" smtClean="0"/>
              <a:t> on </a:t>
            </a:r>
            <a:r>
              <a:rPr lang="tr-TR" sz="2400" dirty="0" err="1" smtClean="0"/>
              <a:t>the</a:t>
            </a:r>
            <a:r>
              <a:rPr lang="tr-TR" sz="2400" dirty="0" smtClean="0"/>
              <a:t> p </a:t>
            </a:r>
            <a:r>
              <a:rPr lang="tr-TR" sz="2400" dirty="0" err="1" smtClean="0"/>
              <a:t>side</a:t>
            </a:r>
            <a:r>
              <a:rPr lang="tr-TR" sz="2400" dirty="0" smtClean="0"/>
              <a:t> </a:t>
            </a:r>
            <a:endParaRPr lang="tr-T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758545" y="3841869"/>
            <a:ext cx="410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 smtClean="0"/>
              <a:t>Distances</a:t>
            </a:r>
            <a:r>
              <a:rPr lang="tr-TR" sz="2400" dirty="0" smtClean="0"/>
              <a:t> of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depletion</a:t>
            </a:r>
            <a:r>
              <a:rPr lang="tr-TR" sz="2400" dirty="0" smtClean="0"/>
              <a:t> </a:t>
            </a:r>
            <a:r>
              <a:rPr lang="tr-TR" sz="2400" dirty="0" err="1" smtClean="0"/>
              <a:t>region</a:t>
            </a:r>
            <a:r>
              <a:rPr lang="tr-TR" sz="2400" dirty="0" smtClean="0"/>
              <a:t> on </a:t>
            </a:r>
            <a:r>
              <a:rPr lang="tr-TR" sz="2400" dirty="0" err="1" smtClean="0"/>
              <a:t>the</a:t>
            </a:r>
            <a:r>
              <a:rPr lang="tr-TR" sz="2400" dirty="0" smtClean="0"/>
              <a:t> n </a:t>
            </a:r>
            <a:r>
              <a:rPr lang="tr-TR" sz="2400" dirty="0" err="1" smtClean="0"/>
              <a:t>side</a:t>
            </a:r>
            <a:r>
              <a:rPr lang="tr-TR" sz="2400" dirty="0" smtClean="0"/>
              <a:t> </a:t>
            </a:r>
            <a:endParaRPr lang="tr-T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200072" y="5089249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Total </a:t>
            </a:r>
            <a:r>
              <a:rPr lang="tr-TR" sz="2400" dirty="0" err="1"/>
              <a:t>w</a:t>
            </a:r>
            <a:r>
              <a:rPr lang="tr-TR" sz="2400" dirty="0" err="1" smtClean="0"/>
              <a:t>idth</a:t>
            </a:r>
            <a:r>
              <a:rPr lang="tr-TR" sz="2400" dirty="0" smtClean="0"/>
              <a:t> of </a:t>
            </a:r>
            <a:r>
              <a:rPr lang="tr-TR" sz="2400" dirty="0" err="1" smtClean="0"/>
              <a:t>depletion</a:t>
            </a:r>
            <a:r>
              <a:rPr lang="tr-TR" sz="2400" dirty="0" smtClean="0"/>
              <a:t> </a:t>
            </a:r>
            <a:r>
              <a:rPr lang="tr-TR" sz="2400" dirty="0" err="1" smtClean="0"/>
              <a:t>region</a:t>
            </a:r>
            <a:endParaRPr lang="tr-T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19018" y="5960244"/>
            <a:ext cx="1087120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If impurity density is less, the thickness of the depletion layer is greater.</a:t>
            </a:r>
          </a:p>
        </p:txBody>
      </p:sp>
    </p:spTree>
    <p:extLst>
      <p:ext uri="{BB962C8B-B14F-4D97-AF65-F5344CB8AC3E}">
        <p14:creationId xmlns:p14="http://schemas.microsoft.com/office/powerpoint/2010/main" val="5326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879764"/>
          </a:xfrm>
        </p:spPr>
        <p:txBody>
          <a:bodyPr/>
          <a:lstStyle/>
          <a:p>
            <a:r>
              <a:rPr lang="tr-TR" dirty="0" err="1" smtClean="0"/>
              <a:t>Understanding</a:t>
            </a:r>
            <a:r>
              <a:rPr lang="tr-TR" dirty="0" smtClean="0"/>
              <a:t> of </a:t>
            </a:r>
            <a:r>
              <a:rPr lang="tr-TR" dirty="0" err="1" smtClean="0"/>
              <a:t>mobility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39" y="1801091"/>
            <a:ext cx="9835885" cy="49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Definition of </a:t>
            </a:r>
            <a:r>
              <a:rPr lang="tr-TR" dirty="0" err="1" smtClean="0"/>
              <a:t>Resistance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39" y="2239096"/>
            <a:ext cx="9934575" cy="2638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4830" y="5043098"/>
                <a:ext cx="2677169" cy="516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</a:rPr>
                        <m:t>ρ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830" y="5043098"/>
                <a:ext cx="2677169" cy="516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60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Intrinsic</a:t>
            </a:r>
            <a:r>
              <a:rPr lang="tr-TR" dirty="0" smtClean="0"/>
              <a:t> </a:t>
            </a:r>
            <a:r>
              <a:rPr lang="tr-TR" dirty="0" err="1" smtClean="0"/>
              <a:t>Smiconductors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01092"/>
                <a:ext cx="10972800" cy="478443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 smtClean="0">
                    <a:effectLst/>
                    <a:latin typeface="Arial" panose="020B0604020202020204" pitchFamily="34" charset="0"/>
                  </a:rPr>
                  <a:t>In thermal equilibrium, the behavior below applies...</a:t>
                </a:r>
                <a:endParaRPr lang="tr-TR" b="0" i="0" u="none" strike="noStrike" dirty="0" smtClean="0">
                  <a:effectLst/>
                  <a:latin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b="0" i="0" u="none" strike="noStrike" dirty="0" smtClean="0">
                    <a:effectLst/>
                    <a:latin typeface="Arial" panose="020B0604020202020204" pitchFamily="34" charset="0"/>
                  </a:rPr>
                  <a:t>= number of free electrons and holes / unit </a:t>
                </a:r>
                <a:r>
                  <a:rPr lang="en-US" b="0" i="0" u="none" strike="noStrike" dirty="0" err="1" smtClean="0">
                    <a:effectLst/>
                    <a:latin typeface="Arial" panose="020B0604020202020204" pitchFamily="34" charset="0"/>
                  </a:rPr>
                  <a:t>vol</a:t>
                </a:r>
                <a:r>
                  <a:rPr lang="tr-TR" b="0" i="0" u="none" strike="noStrike" dirty="0" smtClean="0">
                    <a:effectLst/>
                    <a:latin typeface="Arial" panose="020B0604020202020204" pitchFamily="34" charset="0"/>
                  </a:rPr>
                  <a:t>u</a:t>
                </a:r>
                <a:r>
                  <a:rPr lang="en-US" b="0" i="0" u="none" strike="noStrike" dirty="0" smtClean="0">
                    <a:effectLst/>
                    <a:latin typeface="Arial" panose="020B0604020202020204" pitchFamily="34" charset="0"/>
                  </a:rPr>
                  <a:t>me</a:t>
                </a:r>
                <a:endParaRPr lang="tr-TR" dirty="0">
                  <a:latin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 smtClean="0">
                    <a:effectLst/>
                    <a:latin typeface="Arial" panose="020B0604020202020204" pitchFamily="34" charset="0"/>
                  </a:rPr>
                  <a:t>p= number of holes</a:t>
                </a:r>
                <a:endParaRPr lang="tr-TR" b="0" i="0" u="none" strike="noStrike" dirty="0" smtClean="0">
                  <a:effectLst/>
                  <a:latin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b="0" i="0" u="none" strike="noStrike" dirty="0" smtClean="0">
                    <a:effectLst/>
                    <a:latin typeface="Arial" panose="020B0604020202020204" pitchFamily="34" charset="0"/>
                  </a:rPr>
                  <a:t>n= number of free electrons</a:t>
                </a:r>
                <a:endParaRPr lang="tr-TR" b="0" i="0" u="none" strike="noStrike" dirty="0" smtClean="0">
                  <a:effectLst/>
                  <a:latin typeface="Arial" panose="020B0604020202020204" pitchFamily="34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tr-TR" dirty="0" smtClean="0"/>
                  <a:t> 	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tr-TR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endParaRPr lang="tr-TR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tr-TR" b="0" i="0" u="none" strike="noStrike" dirty="0" smtClean="0"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tr-TR" dirty="0" smtClean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01092"/>
                <a:ext cx="10972800" cy="4784435"/>
              </a:xfrm>
              <a:blipFill>
                <a:blip r:embed="rId3"/>
                <a:stretch>
                  <a:fillRect l="-667" t="-16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034893"/>
              </p:ext>
            </p:extLst>
          </p:nvPr>
        </p:nvGraphicFramePr>
        <p:xfrm>
          <a:off x="6031057" y="3813897"/>
          <a:ext cx="5240338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" name="Denklem" r:id="rId4" imgW="2641320" imgH="1143000" progId="Equation.3">
                  <p:embed/>
                </p:oleObj>
              </mc:Choice>
              <mc:Fallback>
                <p:oleObj name="Denklem" r:id="rId4" imgW="2641320" imgH="11430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057" y="3813897"/>
                        <a:ext cx="5240338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7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234CC9-D2A8-45DE-9631-181655F7349D}"/>
              </a:ext>
            </a:extLst>
          </p:cNvPr>
          <p:cNvSpPr/>
          <p:nvPr/>
        </p:nvSpPr>
        <p:spPr>
          <a:xfrm>
            <a:off x="362460" y="484203"/>
            <a:ext cx="90589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Comic Sans MS" panose="030F0702030302020204" pitchFamily="66" charset="0"/>
              </a:rPr>
              <a:t>Carrier Concentration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Intrinsic Semiconductors </a:t>
            </a:r>
            <a:r>
              <a:rPr lang="en-US" i="1" dirty="0">
                <a:solidFill>
                  <a:srgbClr val="FF3300"/>
                </a:solidFill>
                <a:latin typeface="Comic Sans MS" panose="030F0702030302020204" pitchFamily="66" charset="0"/>
              </a:rPr>
              <a:t> (Pure single-crystal material)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endParaRPr lang="en-US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For an intrinsic semiconductor, the concentration of electrons (</a:t>
            </a:r>
            <a:r>
              <a:rPr 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n</a:t>
            </a:r>
            <a:r>
              <a:rPr lang="en-US" baseline="-25000" dirty="0" err="1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 in the conduction band is equal to the concentration of holes (p</a:t>
            </a:r>
            <a:r>
              <a:rPr lang="en-US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) in the valence band.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n</a:t>
            </a:r>
            <a:r>
              <a:rPr lang="en-US" baseline="-25000" dirty="0" err="1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 intrinsic electron concentration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p</a:t>
            </a:r>
            <a:r>
              <a:rPr lang="en-US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 intrinsic hole concentration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F6462-970D-4F86-8D25-C96422C96AFE}"/>
              </a:ext>
            </a:extLst>
          </p:cNvPr>
          <p:cNvSpPr/>
          <p:nvPr/>
        </p:nvSpPr>
        <p:spPr>
          <a:xfrm>
            <a:off x="609601" y="4290587"/>
            <a:ext cx="6651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n</a:t>
            </a:r>
            <a:r>
              <a:rPr lang="en-US" baseline="-25000" dirty="0" err="1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=</a:t>
            </a:r>
            <a:r>
              <a:rPr lang="en-US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p</a:t>
            </a:r>
            <a:r>
              <a:rPr lang="en-US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endParaRPr lang="en-US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ni</a:t>
            </a:r>
            <a:r>
              <a:rPr lang="en-US" dirty="0">
                <a:solidFill>
                  <a:prstClr val="black"/>
                </a:solidFill>
                <a:latin typeface="Comic Sans MS" panose="030F0702030302020204" pitchFamily="66" charset="0"/>
              </a:rPr>
              <a:t> :intrinsic carrier concentration, which refers to either the intrinsic electron or hole concentration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78C566C1-9368-4CC8-B7BC-D02069CC81D8}"/>
              </a:ext>
            </a:extLst>
          </p:cNvPr>
          <p:cNvGrpSpPr>
            <a:grpSpLocks/>
          </p:cNvGrpSpPr>
          <p:nvPr/>
        </p:nvGrpSpPr>
        <p:grpSpPr bwMode="auto">
          <a:xfrm>
            <a:off x="8022784" y="2996952"/>
            <a:ext cx="1936750" cy="2870200"/>
            <a:chOff x="437" y="1151"/>
            <a:chExt cx="1220" cy="1808"/>
          </a:xfrm>
        </p:grpSpPr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2F9BC1CD-779D-49E9-A515-8E7297801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" y="1758"/>
              <a:ext cx="1220" cy="1201"/>
              <a:chOff x="2239" y="1321"/>
              <a:chExt cx="1220" cy="1201"/>
            </a:xfrm>
          </p:grpSpPr>
          <p:grpSp>
            <p:nvGrpSpPr>
              <p:cNvPr id="19" name="Group 10">
                <a:extLst>
                  <a:ext uri="{FF2B5EF4-FFF2-40B4-BE49-F238E27FC236}">
                    <a16:creationId xmlns:a16="http://schemas.microsoft.com/office/drawing/2014/main" id="{D5793F6F-C467-4573-96B7-CC59DBE810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4" y="1321"/>
                <a:ext cx="1211" cy="1201"/>
                <a:chOff x="430" y="1336"/>
                <a:chExt cx="1211" cy="1201"/>
              </a:xfrm>
            </p:grpSpPr>
            <p:grpSp>
              <p:nvGrpSpPr>
                <p:cNvPr id="41" name="Group 11">
                  <a:extLst>
                    <a:ext uri="{FF2B5EF4-FFF2-40B4-BE49-F238E27FC236}">
                      <a16:creationId xmlns:a16="http://schemas.microsoft.com/office/drawing/2014/main" id="{EB7C7E4A-703D-40A4-8C4F-6B8A39B28F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3" y="1465"/>
                  <a:ext cx="1025" cy="943"/>
                  <a:chOff x="523" y="1467"/>
                  <a:chExt cx="1025" cy="943"/>
                </a:xfrm>
              </p:grpSpPr>
              <p:grpSp>
                <p:nvGrpSpPr>
                  <p:cNvPr id="55" name="Group 12">
                    <a:extLst>
                      <a:ext uri="{FF2B5EF4-FFF2-40B4-BE49-F238E27FC236}">
                        <a16:creationId xmlns:a16="http://schemas.microsoft.com/office/drawing/2014/main" id="{5C7A0D95-71F7-4DDC-9784-64EB6E6E2C1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3" y="1467"/>
                    <a:ext cx="277" cy="943"/>
                    <a:chOff x="523" y="1464"/>
                    <a:chExt cx="277" cy="943"/>
                  </a:xfrm>
                </p:grpSpPr>
                <p:grpSp>
                  <p:nvGrpSpPr>
                    <p:cNvPr id="76" name="Group 13">
                      <a:extLst>
                        <a:ext uri="{FF2B5EF4-FFF2-40B4-BE49-F238E27FC236}">
                          <a16:creationId xmlns:a16="http://schemas.microsoft.com/office/drawing/2014/main" id="{063DCF52-C0F6-4CA7-A9FA-1A3794C5AAD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464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83" name="Oval 14">
                        <a:extLst>
                          <a:ext uri="{FF2B5EF4-FFF2-40B4-BE49-F238E27FC236}">
                            <a16:creationId xmlns:a16="http://schemas.microsoft.com/office/drawing/2014/main" id="{75D99AFE-EA42-45B9-995A-CDD01A9A563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4" name="Text Box 15">
                        <a:extLst>
                          <a:ext uri="{FF2B5EF4-FFF2-40B4-BE49-F238E27FC236}">
                            <a16:creationId xmlns:a16="http://schemas.microsoft.com/office/drawing/2014/main" id="{0424DF39-13E0-4788-993D-869CE7B9C64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77" name="Group 16">
                      <a:extLst>
                        <a:ext uri="{FF2B5EF4-FFF2-40B4-BE49-F238E27FC236}">
                          <a16:creationId xmlns:a16="http://schemas.microsoft.com/office/drawing/2014/main" id="{061F857A-DD05-4114-8CC7-03244CCF286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828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81" name="Oval 17">
                        <a:extLst>
                          <a:ext uri="{FF2B5EF4-FFF2-40B4-BE49-F238E27FC236}">
                            <a16:creationId xmlns:a16="http://schemas.microsoft.com/office/drawing/2014/main" id="{3D0D6D62-6B4A-442F-B4FF-8590D6A6F63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2" name="Text Box 18">
                        <a:extLst>
                          <a:ext uri="{FF2B5EF4-FFF2-40B4-BE49-F238E27FC236}">
                            <a16:creationId xmlns:a16="http://schemas.microsoft.com/office/drawing/2014/main" id="{721733C5-EA9C-4556-A15F-7C50100345C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78" name="Group 19">
                      <a:extLst>
                        <a:ext uri="{FF2B5EF4-FFF2-40B4-BE49-F238E27FC236}">
                          <a16:creationId xmlns:a16="http://schemas.microsoft.com/office/drawing/2014/main" id="{A79E7A6C-B50F-44C4-841C-E6DC973141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2192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79" name="Oval 20">
                        <a:extLst>
                          <a:ext uri="{FF2B5EF4-FFF2-40B4-BE49-F238E27FC236}">
                            <a16:creationId xmlns:a16="http://schemas.microsoft.com/office/drawing/2014/main" id="{F358CF99-C1B7-4291-993F-C222F6572D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0" name="Text Box 21">
                        <a:extLst>
                          <a:ext uri="{FF2B5EF4-FFF2-40B4-BE49-F238E27FC236}">
                            <a16:creationId xmlns:a16="http://schemas.microsoft.com/office/drawing/2014/main" id="{04A95E13-FBCD-4C9E-9B5A-A772999722E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</p:grpSp>
              <p:grpSp>
                <p:nvGrpSpPr>
                  <p:cNvPr id="56" name="Group 22">
                    <a:extLst>
                      <a:ext uri="{FF2B5EF4-FFF2-40B4-BE49-F238E27FC236}">
                        <a16:creationId xmlns:a16="http://schemas.microsoft.com/office/drawing/2014/main" id="{86DF1B59-33D2-4A55-B625-DC9987334A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7" y="1467"/>
                    <a:ext cx="277" cy="943"/>
                    <a:chOff x="523" y="1464"/>
                    <a:chExt cx="277" cy="943"/>
                  </a:xfrm>
                </p:grpSpPr>
                <p:grpSp>
                  <p:nvGrpSpPr>
                    <p:cNvPr id="67" name="Group 23">
                      <a:extLst>
                        <a:ext uri="{FF2B5EF4-FFF2-40B4-BE49-F238E27FC236}">
                          <a16:creationId xmlns:a16="http://schemas.microsoft.com/office/drawing/2014/main" id="{10353210-6283-4D66-B7F1-FAA69900310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464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74" name="Oval 24">
                        <a:extLst>
                          <a:ext uri="{FF2B5EF4-FFF2-40B4-BE49-F238E27FC236}">
                            <a16:creationId xmlns:a16="http://schemas.microsoft.com/office/drawing/2014/main" id="{EBE64B5D-F4C2-4B41-8616-89D9578C93D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5" name="Text Box 25">
                        <a:extLst>
                          <a:ext uri="{FF2B5EF4-FFF2-40B4-BE49-F238E27FC236}">
                            <a16:creationId xmlns:a16="http://schemas.microsoft.com/office/drawing/2014/main" id="{C1124F1F-C7BB-420E-8064-5B3C3410F0B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68" name="Group 26">
                      <a:extLst>
                        <a:ext uri="{FF2B5EF4-FFF2-40B4-BE49-F238E27FC236}">
                          <a16:creationId xmlns:a16="http://schemas.microsoft.com/office/drawing/2014/main" id="{2D1AC5EF-A3EE-4D66-8A96-4BEB68E495B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828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72" name="Oval 27">
                        <a:extLst>
                          <a:ext uri="{FF2B5EF4-FFF2-40B4-BE49-F238E27FC236}">
                            <a16:creationId xmlns:a16="http://schemas.microsoft.com/office/drawing/2014/main" id="{E105CF0F-3568-4A0A-A948-744AB4673D6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3" name="Text Box 28">
                        <a:extLst>
                          <a:ext uri="{FF2B5EF4-FFF2-40B4-BE49-F238E27FC236}">
                            <a16:creationId xmlns:a16="http://schemas.microsoft.com/office/drawing/2014/main" id="{4680F160-AEB4-4AB4-A718-7D9125E1022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69" name="Group 29">
                      <a:extLst>
                        <a:ext uri="{FF2B5EF4-FFF2-40B4-BE49-F238E27FC236}">
                          <a16:creationId xmlns:a16="http://schemas.microsoft.com/office/drawing/2014/main" id="{6639A646-9D77-40B8-9C03-72345E2BA76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2192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70" name="Oval 30">
                        <a:extLst>
                          <a:ext uri="{FF2B5EF4-FFF2-40B4-BE49-F238E27FC236}">
                            <a16:creationId xmlns:a16="http://schemas.microsoft.com/office/drawing/2014/main" id="{27E7EE31-AD3B-4CC3-AFF1-AF9A0F312D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1" name="Text Box 31">
                        <a:extLst>
                          <a:ext uri="{FF2B5EF4-FFF2-40B4-BE49-F238E27FC236}">
                            <a16:creationId xmlns:a16="http://schemas.microsoft.com/office/drawing/2014/main" id="{59516812-A41C-4CE7-BAE6-863CDFCA5D2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 dirty="0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</p:grpSp>
              <p:grpSp>
                <p:nvGrpSpPr>
                  <p:cNvPr id="57" name="Group 32">
                    <a:extLst>
                      <a:ext uri="{FF2B5EF4-FFF2-40B4-BE49-F238E27FC236}">
                        <a16:creationId xmlns:a16="http://schemas.microsoft.com/office/drawing/2014/main" id="{1A0C7472-D939-46D8-8E19-8E138035679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71" y="1467"/>
                    <a:ext cx="277" cy="943"/>
                    <a:chOff x="523" y="1464"/>
                    <a:chExt cx="277" cy="943"/>
                  </a:xfrm>
                </p:grpSpPr>
                <p:grpSp>
                  <p:nvGrpSpPr>
                    <p:cNvPr id="58" name="Group 33">
                      <a:extLst>
                        <a:ext uri="{FF2B5EF4-FFF2-40B4-BE49-F238E27FC236}">
                          <a16:creationId xmlns:a16="http://schemas.microsoft.com/office/drawing/2014/main" id="{04F0F0CE-19AF-42CD-9DB4-C5D0D46B8F1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464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65" name="Oval 34">
                        <a:extLst>
                          <a:ext uri="{FF2B5EF4-FFF2-40B4-BE49-F238E27FC236}">
                            <a16:creationId xmlns:a16="http://schemas.microsoft.com/office/drawing/2014/main" id="{52DA2AE5-866A-4DD0-8525-B472E6BCF1C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66" name="Text Box 35">
                        <a:extLst>
                          <a:ext uri="{FF2B5EF4-FFF2-40B4-BE49-F238E27FC236}">
                            <a16:creationId xmlns:a16="http://schemas.microsoft.com/office/drawing/2014/main" id="{8AC0DFEB-A213-4F04-BB4C-1078C8AD418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59" name="Group 36">
                      <a:extLst>
                        <a:ext uri="{FF2B5EF4-FFF2-40B4-BE49-F238E27FC236}">
                          <a16:creationId xmlns:a16="http://schemas.microsoft.com/office/drawing/2014/main" id="{90588701-4772-4D6E-A3DE-4DF078E7985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1828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63" name="Oval 37">
                        <a:extLst>
                          <a:ext uri="{FF2B5EF4-FFF2-40B4-BE49-F238E27FC236}">
                            <a16:creationId xmlns:a16="http://schemas.microsoft.com/office/drawing/2014/main" id="{41E63101-DB84-4BD7-929B-8C6BFE70B39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64" name="Text Box 38">
                        <a:extLst>
                          <a:ext uri="{FF2B5EF4-FFF2-40B4-BE49-F238E27FC236}">
                            <a16:creationId xmlns:a16="http://schemas.microsoft.com/office/drawing/2014/main" id="{708F30E5-95A6-4EDD-A7DC-9DB16096A11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  <p:grpSp>
                  <p:nvGrpSpPr>
                    <p:cNvPr id="60" name="Group 39">
                      <a:extLst>
                        <a:ext uri="{FF2B5EF4-FFF2-40B4-BE49-F238E27FC236}">
                          <a16:creationId xmlns:a16="http://schemas.microsoft.com/office/drawing/2014/main" id="{BAC88207-A2FF-4836-9918-0DE89D1745C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" y="2192"/>
                      <a:ext cx="277" cy="215"/>
                      <a:chOff x="2664" y="2644"/>
                      <a:chExt cx="277" cy="215"/>
                    </a:xfrm>
                  </p:grpSpPr>
                  <p:sp>
                    <p:nvSpPr>
                      <p:cNvPr id="61" name="Oval 40">
                        <a:extLst>
                          <a:ext uri="{FF2B5EF4-FFF2-40B4-BE49-F238E27FC236}">
                            <a16:creationId xmlns:a16="http://schemas.microsoft.com/office/drawing/2014/main" id="{30DA0EE8-C625-4986-ACB9-47EBB097697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99" y="2644"/>
                        <a:ext cx="206" cy="215"/>
                      </a:xfrm>
                      <a:prstGeom prst="ellipse">
                        <a:avLst/>
                      </a:prstGeom>
                      <a:solidFill>
                        <a:srgbClr val="FF9900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36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eaLnBrk="1" fontAlgn="base" hangingPunct="1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62" name="Text Box 41">
                        <a:extLst>
                          <a:ext uri="{FF2B5EF4-FFF2-40B4-BE49-F238E27FC236}">
                            <a16:creationId xmlns:a16="http://schemas.microsoft.com/office/drawing/2014/main" id="{DA7C74C8-F6C4-4195-BA2A-5FB92AB4567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664" y="2645"/>
                        <a:ext cx="277" cy="2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600" b="1">
                            <a:solidFill>
                              <a:prstClr val="black"/>
                            </a:solidFill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Tahoma" pitchFamily="34" charset="0"/>
                          </a:rPr>
                          <a:t>SI</a:t>
                        </a:r>
                      </a:p>
                    </p:txBody>
                  </p:sp>
                </p:grpSp>
              </p:grpSp>
            </p:grpSp>
            <p:grpSp>
              <p:nvGrpSpPr>
                <p:cNvPr id="42" name="Group 42">
                  <a:extLst>
                    <a:ext uri="{FF2B5EF4-FFF2-40B4-BE49-F238E27FC236}">
                      <a16:creationId xmlns:a16="http://schemas.microsoft.com/office/drawing/2014/main" id="{00D7B683-78DF-470C-B7AA-63D741EF1D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0" y="1336"/>
                  <a:ext cx="1211" cy="1201"/>
                  <a:chOff x="687" y="1449"/>
                  <a:chExt cx="933" cy="923"/>
                </a:xfrm>
              </p:grpSpPr>
              <p:grpSp>
                <p:nvGrpSpPr>
                  <p:cNvPr id="43" name="Group 43">
                    <a:extLst>
                      <a:ext uri="{FF2B5EF4-FFF2-40B4-BE49-F238E27FC236}">
                        <a16:creationId xmlns:a16="http://schemas.microsoft.com/office/drawing/2014/main" id="{52EB4D95-3982-4A40-9664-6FBDEA6330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7" y="1449"/>
                    <a:ext cx="371" cy="923"/>
                    <a:chOff x="687" y="1440"/>
                    <a:chExt cx="371" cy="923"/>
                  </a:xfrm>
                </p:grpSpPr>
                <p:sp>
                  <p:nvSpPr>
                    <p:cNvPr id="52" name="Oval 44">
                      <a:extLst>
                        <a:ext uri="{FF2B5EF4-FFF2-40B4-BE49-F238E27FC236}">
                          <a16:creationId xmlns:a16="http://schemas.microsoft.com/office/drawing/2014/main" id="{852A7FD0-B4CA-4551-81CD-C02BA3D11B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440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Oval 45">
                      <a:extLst>
                        <a:ext uri="{FF2B5EF4-FFF2-40B4-BE49-F238E27FC236}">
                          <a16:creationId xmlns:a16="http://schemas.microsoft.com/office/drawing/2014/main" id="{8A83A205-6A8F-468E-B436-75C689BC20E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706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4" name="Oval 46">
                      <a:extLst>
                        <a:ext uri="{FF2B5EF4-FFF2-40B4-BE49-F238E27FC236}">
                          <a16:creationId xmlns:a16="http://schemas.microsoft.com/office/drawing/2014/main" id="{FCFB4DB5-8D55-48B8-A932-94F94C93C4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972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44" name="Group 47">
                    <a:extLst>
                      <a:ext uri="{FF2B5EF4-FFF2-40B4-BE49-F238E27FC236}">
                        <a16:creationId xmlns:a16="http://schemas.microsoft.com/office/drawing/2014/main" id="{158BD4F4-7AFB-4718-A926-C5454F1FE20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968" y="1449"/>
                    <a:ext cx="371" cy="923"/>
                    <a:chOff x="687" y="1440"/>
                    <a:chExt cx="371" cy="923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0ADC6DA9-D1B7-4E8E-B48A-E50A4753EE8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440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D56BA667-5569-412A-B662-3CB4B860BE6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706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1C693B2F-8BB4-4017-88FA-57A3C0FD51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972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45" name="Group 51">
                    <a:extLst>
                      <a:ext uri="{FF2B5EF4-FFF2-40B4-BE49-F238E27FC236}">
                        <a16:creationId xmlns:a16="http://schemas.microsoft.com/office/drawing/2014/main" id="{8D2D1C44-4392-459C-ABAF-FB32040EFB6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249" y="1449"/>
                    <a:ext cx="371" cy="923"/>
                    <a:chOff x="687" y="1440"/>
                    <a:chExt cx="371" cy="923"/>
                  </a:xfrm>
                </p:grpSpPr>
                <p:sp>
                  <p:nvSpPr>
                    <p:cNvPr id="46" name="Oval 52">
                      <a:extLst>
                        <a:ext uri="{FF2B5EF4-FFF2-40B4-BE49-F238E27FC236}">
                          <a16:creationId xmlns:a16="http://schemas.microsoft.com/office/drawing/2014/main" id="{2101C7AB-6AFF-4BFD-B850-208725EC19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440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Oval 53">
                      <a:extLst>
                        <a:ext uri="{FF2B5EF4-FFF2-40B4-BE49-F238E27FC236}">
                          <a16:creationId xmlns:a16="http://schemas.microsoft.com/office/drawing/2014/main" id="{D34241EA-9A14-4DAB-A92D-671F90F6F5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706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8" name="Oval 54">
                      <a:extLst>
                        <a:ext uri="{FF2B5EF4-FFF2-40B4-BE49-F238E27FC236}">
                          <a16:creationId xmlns:a16="http://schemas.microsoft.com/office/drawing/2014/main" id="{37762594-4036-40FA-A07B-90BFBF3F2F5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" y="1972"/>
                      <a:ext cx="371" cy="39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" name="Group 55">
                <a:extLst>
                  <a:ext uri="{FF2B5EF4-FFF2-40B4-BE49-F238E27FC236}">
                    <a16:creationId xmlns:a16="http://schemas.microsoft.com/office/drawing/2014/main" id="{C9605192-8BDE-4935-9BD1-3F666C14E0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9" y="1323"/>
                <a:ext cx="1220" cy="1199"/>
                <a:chOff x="2238" y="1333"/>
                <a:chExt cx="1220" cy="1199"/>
              </a:xfrm>
            </p:grpSpPr>
            <p:grpSp>
              <p:nvGrpSpPr>
                <p:cNvPr id="21" name="Group 56">
                  <a:extLst>
                    <a:ext uri="{FF2B5EF4-FFF2-40B4-BE49-F238E27FC236}">
                      <a16:creationId xmlns:a16="http://schemas.microsoft.com/office/drawing/2014/main" id="{BC8A2DF6-2E88-4015-B476-19EC3CB14D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98" y="1333"/>
                  <a:ext cx="140" cy="1199"/>
                  <a:chOff x="2595" y="1321"/>
                  <a:chExt cx="140" cy="1199"/>
                </a:xfrm>
              </p:grpSpPr>
              <p:sp>
                <p:nvSpPr>
                  <p:cNvPr id="37" name="Oval 57">
                    <a:extLst>
                      <a:ext uri="{FF2B5EF4-FFF2-40B4-BE49-F238E27FC236}">
                        <a16:creationId xmlns:a16="http://schemas.microsoft.com/office/drawing/2014/main" id="{4F4A7C66-6080-49FF-8CE9-6516341802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324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" name="Oval 58">
                    <a:extLst>
                      <a:ext uri="{FF2B5EF4-FFF2-40B4-BE49-F238E27FC236}">
                        <a16:creationId xmlns:a16="http://schemas.microsoft.com/office/drawing/2014/main" id="{A94FB40E-9140-487A-A8F8-758B557DD4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675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9" name="Oval 59">
                    <a:extLst>
                      <a:ext uri="{FF2B5EF4-FFF2-40B4-BE49-F238E27FC236}">
                        <a16:creationId xmlns:a16="http://schemas.microsoft.com/office/drawing/2014/main" id="{95D064F3-7AD6-4243-9B43-9849C12A8B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2378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Oval 60">
                    <a:extLst>
                      <a:ext uri="{FF2B5EF4-FFF2-40B4-BE49-F238E27FC236}">
                        <a16:creationId xmlns:a16="http://schemas.microsoft.com/office/drawing/2014/main" id="{6388A743-8DC9-4AC4-9694-35EFECEB91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3" y="2026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" name="Group 61">
                  <a:extLst>
                    <a:ext uri="{FF2B5EF4-FFF2-40B4-BE49-F238E27FC236}">
                      <a16:creationId xmlns:a16="http://schemas.microsoft.com/office/drawing/2014/main" id="{6E0F851E-9D19-44C6-B12F-EC6FADD445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18" y="1333"/>
                  <a:ext cx="140" cy="1199"/>
                  <a:chOff x="2595" y="1321"/>
                  <a:chExt cx="140" cy="1199"/>
                </a:xfrm>
              </p:grpSpPr>
              <p:sp>
                <p:nvSpPr>
                  <p:cNvPr id="33" name="Oval 62">
                    <a:extLst>
                      <a:ext uri="{FF2B5EF4-FFF2-40B4-BE49-F238E27FC236}">
                        <a16:creationId xmlns:a16="http://schemas.microsoft.com/office/drawing/2014/main" id="{CC1D477D-9F04-45F1-955C-108A308792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324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" name="Oval 63">
                    <a:extLst>
                      <a:ext uri="{FF2B5EF4-FFF2-40B4-BE49-F238E27FC236}">
                        <a16:creationId xmlns:a16="http://schemas.microsoft.com/office/drawing/2014/main" id="{CB4C985F-2D22-4967-939D-D288EF5EFE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675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" name="Oval 64">
                    <a:extLst>
                      <a:ext uri="{FF2B5EF4-FFF2-40B4-BE49-F238E27FC236}">
                        <a16:creationId xmlns:a16="http://schemas.microsoft.com/office/drawing/2014/main" id="{B553571C-D53F-4C49-AC83-11979B2B12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2378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" name="Oval 65">
                    <a:extLst>
                      <a:ext uri="{FF2B5EF4-FFF2-40B4-BE49-F238E27FC236}">
                        <a16:creationId xmlns:a16="http://schemas.microsoft.com/office/drawing/2014/main" id="{686D149C-AD07-45FF-8FA5-7FE0D3BECB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3" y="2026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" name="Group 66">
                  <a:extLst>
                    <a:ext uri="{FF2B5EF4-FFF2-40B4-BE49-F238E27FC236}">
                      <a16:creationId xmlns:a16="http://schemas.microsoft.com/office/drawing/2014/main" id="{791C379C-E851-4659-B404-BBD7C2B405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58" y="1333"/>
                  <a:ext cx="140" cy="1199"/>
                  <a:chOff x="2595" y="1321"/>
                  <a:chExt cx="140" cy="1199"/>
                </a:xfrm>
              </p:grpSpPr>
              <p:sp>
                <p:nvSpPr>
                  <p:cNvPr id="29" name="Oval 67">
                    <a:extLst>
                      <a:ext uri="{FF2B5EF4-FFF2-40B4-BE49-F238E27FC236}">
                        <a16:creationId xmlns:a16="http://schemas.microsoft.com/office/drawing/2014/main" id="{562055B5-5EB8-4555-89EF-2FEEDA9574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324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" name="Oval 68">
                    <a:extLst>
                      <a:ext uri="{FF2B5EF4-FFF2-40B4-BE49-F238E27FC236}">
                        <a16:creationId xmlns:a16="http://schemas.microsoft.com/office/drawing/2014/main" id="{3C947BAE-C4CE-4D80-A4E1-7FF9CB5930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675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" name="Oval 69">
                    <a:extLst>
                      <a:ext uri="{FF2B5EF4-FFF2-40B4-BE49-F238E27FC236}">
                        <a16:creationId xmlns:a16="http://schemas.microsoft.com/office/drawing/2014/main" id="{77A44400-0799-42B6-8E31-5C533CECF1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2378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" name="Oval 70">
                    <a:extLst>
                      <a:ext uri="{FF2B5EF4-FFF2-40B4-BE49-F238E27FC236}">
                        <a16:creationId xmlns:a16="http://schemas.microsoft.com/office/drawing/2014/main" id="{201FB3B6-A290-4471-A7DD-D579C0A6AC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3" y="2026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4" name="Group 71">
                  <a:extLst>
                    <a:ext uri="{FF2B5EF4-FFF2-40B4-BE49-F238E27FC236}">
                      <a16:creationId xmlns:a16="http://schemas.microsoft.com/office/drawing/2014/main" id="{5CA6CCD1-835E-40DF-9904-9B1020CDE5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38" y="1333"/>
                  <a:ext cx="140" cy="1199"/>
                  <a:chOff x="2595" y="1321"/>
                  <a:chExt cx="140" cy="1199"/>
                </a:xfrm>
              </p:grpSpPr>
              <p:sp>
                <p:nvSpPr>
                  <p:cNvPr id="25" name="Oval 72">
                    <a:extLst>
                      <a:ext uri="{FF2B5EF4-FFF2-40B4-BE49-F238E27FC236}">
                        <a16:creationId xmlns:a16="http://schemas.microsoft.com/office/drawing/2014/main" id="{F60738FA-2919-4294-8CB8-F71DC3A4F4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324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" name="Oval 73">
                    <a:extLst>
                      <a:ext uri="{FF2B5EF4-FFF2-40B4-BE49-F238E27FC236}">
                        <a16:creationId xmlns:a16="http://schemas.microsoft.com/office/drawing/2014/main" id="{E7F6A77F-6055-47DF-AEBF-B71859048B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1675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Oval 74">
                    <a:extLst>
                      <a:ext uri="{FF2B5EF4-FFF2-40B4-BE49-F238E27FC236}">
                        <a16:creationId xmlns:a16="http://schemas.microsoft.com/office/drawing/2014/main" id="{EEB3BB06-F2F0-4C6A-9473-610E1F7890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2" y="2378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Oval 75">
                    <a:extLst>
                      <a:ext uri="{FF2B5EF4-FFF2-40B4-BE49-F238E27FC236}">
                        <a16:creationId xmlns:a16="http://schemas.microsoft.com/office/drawing/2014/main" id="{7EC44259-09DB-4145-AEE9-497A83C85F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2593" y="2026"/>
                    <a:ext cx="145" cy="139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7" name="Group 76">
              <a:extLst>
                <a:ext uri="{FF2B5EF4-FFF2-40B4-BE49-F238E27FC236}">
                  <a16:creationId xmlns:a16="http://schemas.microsoft.com/office/drawing/2014/main" id="{45B4B2A8-A59E-45A9-9F9E-AE9F2C83E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0" y="1151"/>
              <a:ext cx="473" cy="494"/>
              <a:chOff x="648" y="1288"/>
              <a:chExt cx="473" cy="494"/>
            </a:xfrm>
          </p:grpSpPr>
          <p:grpSp>
            <p:nvGrpSpPr>
              <p:cNvPr id="8" name="Group 77">
                <a:extLst>
                  <a:ext uri="{FF2B5EF4-FFF2-40B4-BE49-F238E27FC236}">
                    <a16:creationId xmlns:a16="http://schemas.microsoft.com/office/drawing/2014/main" id="{C5A1BBA8-B4D3-4463-B3B0-D5AFCE7B49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" y="1288"/>
                <a:ext cx="473" cy="494"/>
                <a:chOff x="1677" y="2983"/>
                <a:chExt cx="473" cy="494"/>
              </a:xfrm>
            </p:grpSpPr>
            <p:grpSp>
              <p:nvGrpSpPr>
                <p:cNvPr id="15" name="Group 78">
                  <a:extLst>
                    <a:ext uri="{FF2B5EF4-FFF2-40B4-BE49-F238E27FC236}">
                      <a16:creationId xmlns:a16="http://schemas.microsoft.com/office/drawing/2014/main" id="{6660141E-5A4B-46BF-93E5-07EFC9AF6F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75" y="3123"/>
                  <a:ext cx="277" cy="215"/>
                  <a:chOff x="2664" y="2644"/>
                  <a:chExt cx="277" cy="215"/>
                </a:xfrm>
              </p:grpSpPr>
              <p:sp>
                <p:nvSpPr>
                  <p:cNvPr id="17" name="Oval 79">
                    <a:extLst>
                      <a:ext uri="{FF2B5EF4-FFF2-40B4-BE49-F238E27FC236}">
                        <a16:creationId xmlns:a16="http://schemas.microsoft.com/office/drawing/2014/main" id="{DFFDA838-A18C-494F-8F59-42AFCF2D5B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9" y="2644"/>
                    <a:ext cx="206" cy="215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fontAlgn="base" hangingPunct="1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8" name="Text Box 80">
                    <a:extLst>
                      <a:ext uri="{FF2B5EF4-FFF2-40B4-BE49-F238E27FC236}">
                        <a16:creationId xmlns:a16="http://schemas.microsoft.com/office/drawing/2014/main" id="{E3C46929-AFA8-404C-A1F2-D6188CDCFBA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64" y="2645"/>
                    <a:ext cx="277" cy="2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600" b="1">
                        <a:solidFill>
                          <a:prstClr val="blac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rPr>
                      <a:t>SI</a:t>
                    </a:r>
                  </a:p>
                </p:txBody>
              </p:sp>
            </p:grpSp>
            <p:sp>
              <p:nvSpPr>
                <p:cNvPr id="16" name="Oval 81">
                  <a:extLst>
                    <a:ext uri="{FF2B5EF4-FFF2-40B4-BE49-F238E27FC236}">
                      <a16:creationId xmlns:a16="http://schemas.microsoft.com/office/drawing/2014/main" id="{5CBDE793-74D1-47B0-B70B-1CEDF524B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7" y="2983"/>
                  <a:ext cx="473" cy="494"/>
                </a:xfrm>
                <a:prstGeom prst="ellips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" name="Group 82">
                <a:extLst>
                  <a:ext uri="{FF2B5EF4-FFF2-40B4-BE49-F238E27FC236}">
                    <a16:creationId xmlns:a16="http://schemas.microsoft.com/office/drawing/2014/main" id="{8972E96E-ACDC-4A92-9915-FCCA61D1B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" y="1297"/>
                <a:ext cx="462" cy="135"/>
                <a:chOff x="645" y="1297"/>
                <a:chExt cx="462" cy="135"/>
              </a:xfrm>
            </p:grpSpPr>
            <p:sp>
              <p:nvSpPr>
                <p:cNvPr id="13" name="Oval 83">
                  <a:extLst>
                    <a:ext uri="{FF2B5EF4-FFF2-40B4-BE49-F238E27FC236}">
                      <a16:creationId xmlns:a16="http://schemas.microsoft.com/office/drawing/2014/main" id="{D805A4FC-92CE-4BFD-852F-A7158FAD2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982" y="1307"/>
                  <a:ext cx="135" cy="11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Oval 84">
                  <a:extLst>
                    <a:ext uri="{FF2B5EF4-FFF2-40B4-BE49-F238E27FC236}">
                      <a16:creationId xmlns:a16="http://schemas.microsoft.com/office/drawing/2014/main" id="{48A8AF8A-3F1F-48C3-BE8C-9076FDE9B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635" y="1307"/>
                  <a:ext cx="135" cy="11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0" name="Group 85">
                <a:extLst>
                  <a:ext uri="{FF2B5EF4-FFF2-40B4-BE49-F238E27FC236}">
                    <a16:creationId xmlns:a16="http://schemas.microsoft.com/office/drawing/2014/main" id="{56F84812-B709-41E6-8FD6-216C44A72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" y="1627"/>
                <a:ext cx="462" cy="135"/>
                <a:chOff x="645" y="1297"/>
                <a:chExt cx="462" cy="135"/>
              </a:xfrm>
            </p:grpSpPr>
            <p:sp>
              <p:nvSpPr>
                <p:cNvPr id="11" name="Oval 86">
                  <a:extLst>
                    <a:ext uri="{FF2B5EF4-FFF2-40B4-BE49-F238E27FC236}">
                      <a16:creationId xmlns:a16="http://schemas.microsoft.com/office/drawing/2014/main" id="{F45A8673-1756-4C01-AF86-00C15EAB0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982" y="1307"/>
                  <a:ext cx="135" cy="11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Oval 87">
                  <a:extLst>
                    <a:ext uri="{FF2B5EF4-FFF2-40B4-BE49-F238E27FC236}">
                      <a16:creationId xmlns:a16="http://schemas.microsoft.com/office/drawing/2014/main" id="{E6FCB96C-A82F-4EEB-97E1-96387DD01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635" y="1307"/>
                  <a:ext cx="135" cy="11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709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873" y="572655"/>
            <a:ext cx="10972800" cy="581891"/>
          </a:xfrm>
        </p:spPr>
        <p:txBody>
          <a:bodyPr/>
          <a:lstStyle/>
          <a:p>
            <a:r>
              <a:rPr lang="tr-TR" dirty="0" err="1" smtClean="0"/>
              <a:t>Doped</a:t>
            </a:r>
            <a:r>
              <a:rPr lang="tr-TR" dirty="0" smtClean="0"/>
              <a:t> </a:t>
            </a:r>
            <a:r>
              <a:rPr lang="tr-TR" dirty="0" err="1" smtClean="0"/>
              <a:t>Semiconductors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8" y="1311564"/>
            <a:ext cx="11172024" cy="5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sz="2400" dirty="0"/>
              <a:t>Electron and Hole Concentrations in n and p type materials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31055" y="1080409"/>
            <a:ext cx="7416824" cy="91007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tr-TR" sz="1800" dirty="0"/>
              <a:t>Under thermal equilibrium conditions, the product of the conduction-electron density and the hole density is ALWAYS equal to the square of </a:t>
            </a:r>
            <a:r>
              <a:rPr lang="en-US" altLang="tr-TR" sz="1800" i="1" dirty="0" err="1"/>
              <a:t>n</a:t>
            </a:r>
            <a:r>
              <a:rPr lang="en-US" altLang="tr-TR" sz="1800" i="1" baseline="-25000" dirty="0" err="1"/>
              <a:t>i</a:t>
            </a:r>
            <a:endParaRPr lang="en-US" altLang="tr-TR" sz="1800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/>
          </p:nvPr>
        </p:nvGraphicFramePr>
        <p:xfrm>
          <a:off x="4863903" y="2001785"/>
          <a:ext cx="85129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3" imgW="965160" imgH="431640" progId="Equation.3">
                  <p:embed/>
                </p:oleObj>
              </mc:Choice>
              <mc:Fallback>
                <p:oleObj name="Equation" r:id="rId3" imgW="965160" imgH="43164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3903" y="2001785"/>
                        <a:ext cx="85129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935910" y="4027519"/>
            <a:ext cx="12001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tr-TR" altLang="tr-TR" sz="2100" b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5564560" y="3055969"/>
            <a:ext cx="24574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tr-TR" sz="2100" u="sng">
                <a:solidFill>
                  <a:prstClr val="black"/>
                </a:solidFill>
                <a:latin typeface="Comic Sans MS" panose="030F0702030302020204" pitchFamily="66" charset="0"/>
              </a:rPr>
              <a:t>P-type material</a:t>
            </a:r>
          </a:p>
        </p:txBody>
      </p:sp>
      <p:graphicFrame>
        <p:nvGraphicFramePr>
          <p:cNvPr id="2051" name="Object 4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6421810" y="3544126"/>
          <a:ext cx="723900" cy="1002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5" imgW="495000" imgH="685800" progId="Equation.3">
                  <p:embed/>
                </p:oleObj>
              </mc:Choice>
              <mc:Fallback>
                <p:oleObj name="Equation" r:id="rId5" imgW="495000" imgH="685800" progId="Equation.3">
                  <p:embed/>
                  <p:pic>
                    <p:nvPicPr>
                      <p:cNvPr id="205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810" y="3544126"/>
                        <a:ext cx="723900" cy="1002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>
            <p:extLst/>
          </p:nvPr>
        </p:nvGraphicFramePr>
        <p:xfrm>
          <a:off x="2992810" y="3554842"/>
          <a:ext cx="723900" cy="929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7" imgW="533160" imgH="685800" progId="Equation.3">
                  <p:embed/>
                </p:oleObj>
              </mc:Choice>
              <mc:Fallback>
                <p:oleObj name="Equation" r:id="rId7" imgW="533160" imgH="685800" progId="Equation.3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810" y="3554842"/>
                        <a:ext cx="723900" cy="929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7"/>
          <p:cNvSpPr txBox="1">
            <a:spLocks noChangeArrowheads="1"/>
          </p:cNvSpPr>
          <p:nvPr/>
        </p:nvSpPr>
        <p:spPr bwMode="auto">
          <a:xfrm>
            <a:off x="2135560" y="3055969"/>
            <a:ext cx="24574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tr-TR" sz="2100" u="sng" dirty="0">
                <a:solidFill>
                  <a:prstClr val="black"/>
                </a:solidFill>
                <a:latin typeface="Comic Sans MS" panose="030F0702030302020204" pitchFamily="66" charset="0"/>
              </a:rPr>
              <a:t>N-type material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4078661" y="4115627"/>
            <a:ext cx="2057400" cy="2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3FA04F-8897-4208-A81F-219D3F3EF609}"/>
              </a:ext>
            </a:extLst>
          </p:cNvPr>
          <p:cNvSpPr txBox="1"/>
          <p:nvPr/>
        </p:nvSpPr>
        <p:spPr>
          <a:xfrm>
            <a:off x="2209502" y="5464872"/>
            <a:ext cx="307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Number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donor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atoms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BF1DC-2389-49E5-B483-566BF3648159}"/>
              </a:ext>
            </a:extLst>
          </p:cNvPr>
          <p:cNvCxnSpPr>
            <a:cxnSpLocks/>
          </p:cNvCxnSpPr>
          <p:nvPr/>
        </p:nvCxnSpPr>
        <p:spPr bwMode="auto">
          <a:xfrm>
            <a:off x="3503712" y="4509296"/>
            <a:ext cx="88610" cy="995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95BBB-2AD1-42B7-AF35-ADE227EC2D2C}"/>
              </a:ext>
            </a:extLst>
          </p:cNvPr>
          <p:cNvSpPr txBox="1"/>
          <p:nvPr/>
        </p:nvSpPr>
        <p:spPr>
          <a:xfrm>
            <a:off x="5254005" y="5259717"/>
            <a:ext cx="411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Number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of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free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electrons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in n-type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D1B09B-6B5B-4FE2-B86C-0A8F5C043A9F}"/>
              </a:ext>
            </a:extLst>
          </p:cNvPr>
          <p:cNvCxnSpPr>
            <a:cxnSpLocks/>
          </p:cNvCxnSpPr>
          <p:nvPr/>
        </p:nvCxnSpPr>
        <p:spPr bwMode="auto">
          <a:xfrm flipH="1">
            <a:off x="6421811" y="4307255"/>
            <a:ext cx="95089" cy="10161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9F559-3733-42F8-85E2-3ABD93AC822E}"/>
              </a:ext>
            </a:extLst>
          </p:cNvPr>
          <p:cNvSpPr txBox="1"/>
          <p:nvPr/>
        </p:nvSpPr>
        <p:spPr>
          <a:xfrm>
            <a:off x="7629380" y="3575903"/>
            <a:ext cx="285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Number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acceptor</a:t>
            </a:r>
            <a:r>
              <a:rPr lang="tr-TR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dirty="0" err="1">
                <a:solidFill>
                  <a:prstClr val="black"/>
                </a:solidFill>
                <a:latin typeface="Comic Sans MS" panose="030F0702030302020204" pitchFamily="66" charset="0"/>
              </a:rPr>
              <a:t>atoms</a:t>
            </a:r>
            <a:endParaRPr lang="tr-TR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11B16C-AEDA-4665-BAB6-963912AD6C41}"/>
              </a:ext>
            </a:extLst>
          </p:cNvPr>
          <p:cNvCxnSpPr>
            <a:cxnSpLocks/>
          </p:cNvCxnSpPr>
          <p:nvPr/>
        </p:nvCxnSpPr>
        <p:spPr bwMode="auto">
          <a:xfrm>
            <a:off x="7145711" y="3694291"/>
            <a:ext cx="483669" cy="662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810B94B-A128-4632-A09D-A449E43DF796}"/>
              </a:ext>
            </a:extLst>
          </p:cNvPr>
          <p:cNvSpPr/>
          <p:nvPr/>
        </p:nvSpPr>
        <p:spPr>
          <a:xfrm>
            <a:off x="1703512" y="2420888"/>
            <a:ext cx="8336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tr-TR" sz="2000" i="1" kern="0" dirty="0" err="1">
                <a:solidFill>
                  <a:prstClr val="black"/>
                </a:solidFill>
                <a:latin typeface="Comic Sans MS" panose="030F0702030302020204" pitchFamily="66" charset="0"/>
              </a:rPr>
              <a:t>n</a:t>
            </a:r>
            <a:r>
              <a:rPr lang="en-US" altLang="tr-TR" sz="2000" i="1" kern="0" baseline="-25000" dirty="0" err="1">
                <a:solidFill>
                  <a:prstClr val="black"/>
                </a:solidFill>
                <a:latin typeface="Comic Sans MS" panose="030F0702030302020204" pitchFamily="66" charset="0"/>
              </a:rPr>
              <a:t>i</a:t>
            </a:r>
            <a:r>
              <a:rPr lang="en-US" altLang="tr-TR" sz="2000" i="1" kern="0" baseline="-25000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altLang="tr-TR" sz="2000" i="1" kern="0" dirty="0">
                <a:solidFill>
                  <a:prstClr val="black"/>
                </a:solidFill>
                <a:latin typeface="Comic Sans MS" panose="030F0702030302020204" pitchFamily="66" charset="0"/>
              </a:rPr>
              <a:t>: </a:t>
            </a:r>
            <a:r>
              <a:rPr lang="en-US" altLang="tr-TR" sz="2000" kern="0" dirty="0">
                <a:solidFill>
                  <a:prstClr val="black"/>
                </a:solidFill>
                <a:latin typeface="Comic Sans MS" panose="030F0702030302020204" pitchFamily="66" charset="0"/>
              </a:rPr>
              <a:t>The concentration of conduction electrons in intrinsic silicon</a:t>
            </a:r>
            <a:endParaRPr lang="en-GB" sz="2000" kern="0" dirty="0">
              <a:solidFill>
                <a:sysClr val="windowText" lastClr="0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61445"/>
      </p:ext>
    </p:extLst>
  </p:cSld>
  <p:clrMapOvr>
    <a:masterClrMapping/>
  </p:clrMapOvr>
  <p:transition>
    <p:plu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50455"/>
          </a:xfrm>
        </p:spPr>
        <p:txBody>
          <a:bodyPr/>
          <a:lstStyle/>
          <a:p>
            <a:r>
              <a:rPr lang="tr-TR" dirty="0" err="1" smtClean="0"/>
              <a:t>Doped</a:t>
            </a:r>
            <a:r>
              <a:rPr lang="tr-TR" dirty="0" smtClean="0"/>
              <a:t> </a:t>
            </a:r>
            <a:r>
              <a:rPr lang="tr-TR" dirty="0" err="1" smtClean="0"/>
              <a:t>Semiconductor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345" y="1884218"/>
            <a:ext cx="10972800" cy="47382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concentration</a:t>
            </a:r>
            <a:r>
              <a:rPr lang="tr-TR" dirty="0" smtClean="0"/>
              <a:t> of </a:t>
            </a:r>
            <a:r>
              <a:rPr lang="tr-TR" dirty="0" err="1" smtClean="0"/>
              <a:t>silicon</a:t>
            </a:r>
            <a:r>
              <a:rPr lang="tr-TR" dirty="0" smtClean="0"/>
              <a:t> </a:t>
            </a:r>
            <a:r>
              <a:rPr lang="tr-TR" dirty="0" err="1" smtClean="0"/>
              <a:t>atoms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crystal</a:t>
            </a:r>
            <a:r>
              <a:rPr lang="tr-TR" dirty="0" smtClean="0"/>
              <a:t> is </a:t>
            </a:r>
            <a:r>
              <a:rPr lang="tr-TR" dirty="0" err="1" smtClean="0"/>
              <a:t>almost</a:t>
            </a:r>
            <a:r>
              <a:rPr lang="tr-TR" dirty="0"/>
              <a:t> </a:t>
            </a:r>
            <a:r>
              <a:rPr lang="tr-TR" dirty="0" smtClean="0"/>
              <a:t>10</a:t>
            </a:r>
            <a:r>
              <a:rPr lang="tr-TR" baseline="30000" dirty="0" smtClean="0"/>
              <a:t>23</a:t>
            </a:r>
            <a:r>
              <a:rPr lang="tr-TR" dirty="0" smtClean="0"/>
              <a:t>/cm</a:t>
            </a:r>
            <a:r>
              <a:rPr lang="tr-TR" baseline="30000" dirty="0" smtClean="0"/>
              <a:t>3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 err="1" smtClean="0"/>
              <a:t>In</a:t>
            </a:r>
            <a:r>
              <a:rPr lang="tr-TR" sz="2800" dirty="0" smtClean="0"/>
              <a:t> </a:t>
            </a:r>
            <a:r>
              <a:rPr lang="tr-TR" sz="2800" dirty="0" err="1" smtClean="0"/>
              <a:t>typical</a:t>
            </a:r>
            <a:r>
              <a:rPr lang="tr-TR" sz="2800" dirty="0" smtClean="0"/>
              <a:t> </a:t>
            </a:r>
            <a:r>
              <a:rPr lang="tr-TR" sz="2800" dirty="0" err="1" smtClean="0"/>
              <a:t>semiconductor</a:t>
            </a:r>
            <a:r>
              <a:rPr lang="tr-TR" sz="2800" dirty="0" smtClean="0"/>
              <a:t> </a:t>
            </a:r>
            <a:r>
              <a:rPr lang="tr-TR" sz="2800" dirty="0" err="1" smtClean="0"/>
              <a:t>devices</a:t>
            </a:r>
            <a:r>
              <a:rPr lang="tr-TR" sz="2800" dirty="0" smtClean="0"/>
              <a:t>,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concentration</a:t>
            </a:r>
            <a:r>
              <a:rPr lang="tr-TR" sz="2800" dirty="0" smtClean="0"/>
              <a:t> of </a:t>
            </a:r>
            <a:r>
              <a:rPr lang="tr-TR" sz="2800" dirty="0" err="1" smtClean="0"/>
              <a:t>impurity</a:t>
            </a:r>
            <a:r>
              <a:rPr lang="tr-TR" sz="2800" dirty="0" smtClean="0"/>
              <a:t> </a:t>
            </a:r>
            <a:r>
              <a:rPr lang="tr-TR" sz="2800" dirty="0" err="1" smtClean="0"/>
              <a:t>atoms</a:t>
            </a:r>
            <a:r>
              <a:rPr lang="tr-TR" sz="2800" dirty="0" smtClean="0"/>
              <a:t> in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range</a:t>
            </a:r>
            <a:r>
              <a:rPr lang="tr-TR" sz="2800" dirty="0" smtClean="0"/>
              <a:t> </a:t>
            </a:r>
            <a:r>
              <a:rPr lang="tr-TR" sz="2800" dirty="0" err="1" smtClean="0"/>
              <a:t>from</a:t>
            </a:r>
            <a:r>
              <a:rPr lang="tr-TR" sz="2800" dirty="0" smtClean="0"/>
              <a:t> 10</a:t>
            </a:r>
            <a:r>
              <a:rPr lang="tr-TR" sz="2800" baseline="30000" dirty="0" smtClean="0"/>
              <a:t>15</a:t>
            </a:r>
            <a:r>
              <a:rPr lang="tr-TR" sz="2800" dirty="0" smtClean="0"/>
              <a:t>/cm</a:t>
            </a:r>
            <a:r>
              <a:rPr lang="tr-TR" sz="2800" baseline="30000" dirty="0" smtClean="0"/>
              <a:t>3  </a:t>
            </a:r>
            <a:r>
              <a:rPr lang="tr-TR" sz="2800" dirty="0" err="1" smtClean="0"/>
              <a:t>to</a:t>
            </a:r>
            <a:r>
              <a:rPr lang="tr-TR" sz="2800" dirty="0" smtClean="0"/>
              <a:t> 10</a:t>
            </a:r>
            <a:r>
              <a:rPr lang="tr-TR" sz="2800" baseline="30000" dirty="0" smtClean="0"/>
              <a:t>19</a:t>
            </a:r>
            <a:r>
              <a:rPr lang="tr-TR" sz="2800" dirty="0" smtClean="0"/>
              <a:t>/cm</a:t>
            </a:r>
            <a:r>
              <a:rPr lang="tr-TR" sz="2800" baseline="30000" dirty="0" smtClean="0"/>
              <a:t>3 </a:t>
            </a:r>
            <a:r>
              <a:rPr lang="tr-TR" sz="2800" dirty="0" err="1" smtClean="0"/>
              <a:t>atoms</a:t>
            </a:r>
            <a:r>
              <a:rPr lang="tr-TR" sz="2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fraction</a:t>
            </a:r>
            <a:r>
              <a:rPr lang="tr-TR" sz="2800" dirty="0" smtClean="0"/>
              <a:t> of </a:t>
            </a:r>
            <a:r>
              <a:rPr lang="tr-TR" sz="2800" dirty="0" err="1" smtClean="0"/>
              <a:t>impurity</a:t>
            </a:r>
            <a:r>
              <a:rPr lang="tr-TR" sz="2800" dirty="0" smtClean="0"/>
              <a:t> is </a:t>
            </a:r>
            <a:r>
              <a:rPr lang="tr-TR" sz="2800" dirty="0" err="1" smtClean="0"/>
              <a:t>very</a:t>
            </a:r>
            <a:r>
              <a:rPr lang="tr-TR" sz="2800" dirty="0" smtClean="0"/>
              <a:t> </a:t>
            </a:r>
            <a:r>
              <a:rPr lang="tr-TR" sz="2800" dirty="0" err="1" smtClean="0"/>
              <a:t>small</a:t>
            </a:r>
            <a:r>
              <a:rPr lang="tr-TR" sz="2800" dirty="0" smtClean="0"/>
              <a:t>, </a:t>
            </a:r>
            <a:r>
              <a:rPr lang="tr-TR" sz="2800" dirty="0" err="1" smtClean="0"/>
              <a:t>about</a:t>
            </a:r>
            <a:r>
              <a:rPr lang="tr-TR" sz="2800" dirty="0" smtClean="0"/>
              <a:t> 1 </a:t>
            </a:r>
            <a:r>
              <a:rPr lang="tr-TR" sz="2800" dirty="0" err="1" smtClean="0"/>
              <a:t>part</a:t>
            </a:r>
            <a:r>
              <a:rPr lang="tr-TR" sz="2800" dirty="0" smtClean="0"/>
              <a:t> in </a:t>
            </a:r>
            <a:r>
              <a:rPr lang="tr-TR" dirty="0" smtClean="0"/>
              <a:t>10</a:t>
            </a:r>
            <a:r>
              <a:rPr lang="tr-TR" baseline="30000" dirty="0" smtClean="0"/>
              <a:t>6.  </a:t>
            </a:r>
            <a:endParaRPr lang="tr-T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metallurgical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properties</a:t>
            </a:r>
            <a:r>
              <a:rPr lang="tr-TR" dirty="0" smtClean="0">
                <a:solidFill>
                  <a:srgbClr val="C00000"/>
                </a:solidFill>
              </a:rPr>
              <a:t> of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crystal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are</a:t>
            </a:r>
            <a:r>
              <a:rPr lang="tr-TR" dirty="0" smtClean="0">
                <a:solidFill>
                  <a:srgbClr val="C00000"/>
                </a:solidFill>
              </a:rPr>
              <a:t> not </a:t>
            </a:r>
            <a:r>
              <a:rPr lang="tr-TR" dirty="0" err="1" smtClean="0">
                <a:solidFill>
                  <a:srgbClr val="C00000"/>
                </a:solidFill>
              </a:rPr>
              <a:t>changed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perceptibly</a:t>
            </a:r>
            <a:r>
              <a:rPr lang="tr-TR" dirty="0" smtClean="0">
                <a:solidFill>
                  <a:srgbClr val="C00000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C00000"/>
                </a:solidFill>
              </a:rPr>
              <a:t>However</a:t>
            </a:r>
            <a:r>
              <a:rPr lang="tr-TR" dirty="0" smtClean="0">
                <a:solidFill>
                  <a:srgbClr val="C00000"/>
                </a:solidFill>
              </a:rPr>
              <a:t>,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electrical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properties</a:t>
            </a:r>
            <a:r>
              <a:rPr lang="tr-TR" dirty="0" smtClean="0">
                <a:solidFill>
                  <a:srgbClr val="C00000"/>
                </a:solidFill>
              </a:rPr>
              <a:t> of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crstal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are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greatly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changed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by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impurity</a:t>
            </a:r>
            <a:r>
              <a:rPr lang="tr-TR" dirty="0" smtClean="0">
                <a:solidFill>
                  <a:srgbClr val="C00000"/>
                </a:solidFill>
              </a:rPr>
              <a:t>.  </a:t>
            </a:r>
          </a:p>
          <a:p>
            <a:pPr marL="0" indent="0">
              <a:buNone/>
            </a:pPr>
            <a:endParaRPr lang="tr-TR" sz="2800" dirty="0" smtClean="0"/>
          </a:p>
          <a:p>
            <a:endParaRPr lang="tr-TR" sz="2800" dirty="0" smtClean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78209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17344</TotalTime>
  <Words>922</Words>
  <Application>Microsoft Office PowerPoint</Application>
  <PresentationFormat>Geniş ekran</PresentationFormat>
  <Paragraphs>177</Paragraphs>
  <Slides>44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8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44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Comic Sans MS</vt:lpstr>
      <vt:lpstr>Roboto</vt:lpstr>
      <vt:lpstr>Symbol</vt:lpstr>
      <vt:lpstr>Tahoma</vt:lpstr>
      <vt:lpstr>Times New Roman</vt:lpstr>
      <vt:lpstr>Wingdings</vt:lpstr>
      <vt:lpstr>Office Theme</vt:lpstr>
      <vt:lpstr>Quadrant</vt:lpstr>
      <vt:lpstr>2_Quadrant</vt:lpstr>
      <vt:lpstr>1_Office Theme</vt:lpstr>
      <vt:lpstr>2_Office Theme</vt:lpstr>
      <vt:lpstr>3_Office Theme</vt:lpstr>
      <vt:lpstr>4_Office Theme</vt:lpstr>
      <vt:lpstr>5_Office Theme</vt:lpstr>
      <vt:lpstr>Denklem</vt:lpstr>
      <vt:lpstr>Equation</vt:lpstr>
      <vt:lpstr>Overview</vt:lpstr>
      <vt:lpstr>What are P-type and N-type ?</vt:lpstr>
      <vt:lpstr>Intrinsic Semiconductors</vt:lpstr>
      <vt:lpstr>Conductors and Insulators</vt:lpstr>
      <vt:lpstr>Intrinsic Smiconductors</vt:lpstr>
      <vt:lpstr>PowerPoint Sunusu</vt:lpstr>
      <vt:lpstr>Doped Semiconductors</vt:lpstr>
      <vt:lpstr>Electron and Hole Concentrations in n and p type materials</vt:lpstr>
      <vt:lpstr>Doped Semiconductor</vt:lpstr>
      <vt:lpstr>Electron and Hole Densities</vt:lpstr>
      <vt:lpstr>Doped Semiconductors</vt:lpstr>
      <vt:lpstr>P-type Semiconductors</vt:lpstr>
      <vt:lpstr>Example</vt:lpstr>
      <vt:lpstr>Comparision</vt:lpstr>
      <vt:lpstr>Current Flow in Semiconductors</vt:lpstr>
      <vt:lpstr>Drift Current</vt:lpstr>
      <vt:lpstr>PowerPoint Sunusu</vt:lpstr>
      <vt:lpstr>PowerPoint Sunusu</vt:lpstr>
      <vt:lpstr>PowerPoint Sunusu</vt:lpstr>
      <vt:lpstr>PowerPoint Sunusu</vt:lpstr>
      <vt:lpstr>PowerPoint Sunusu</vt:lpstr>
      <vt:lpstr>Resistivity Dependence on Doping</vt:lpstr>
      <vt:lpstr>Diffusion Current</vt:lpstr>
      <vt:lpstr>Second Charge Transportation Mechanism:  Diffusion</vt:lpstr>
      <vt:lpstr>Current Flow:  Diffusion</vt:lpstr>
      <vt:lpstr>Diffusion Current</vt:lpstr>
      <vt:lpstr>Einstein Relationship</vt:lpstr>
      <vt:lpstr>Diffusion Current</vt:lpstr>
      <vt:lpstr>Total Current</vt:lpstr>
      <vt:lpstr>PowerPoint Sunusu</vt:lpstr>
      <vt:lpstr>pn junction structure</vt:lpstr>
      <vt:lpstr>PowerPoint Sunusu</vt:lpstr>
      <vt:lpstr>Depletion Region</vt:lpstr>
      <vt:lpstr>PowerPoint Sunusu</vt:lpstr>
      <vt:lpstr>P-N Junction</vt:lpstr>
      <vt:lpstr>PowerPoint Sunusu</vt:lpstr>
      <vt:lpstr>PowerPoint Sunusu</vt:lpstr>
      <vt:lpstr>PowerPoint Sunusu</vt:lpstr>
      <vt:lpstr>Built-in Potential</vt:lpstr>
      <vt:lpstr>Poission equations</vt:lpstr>
      <vt:lpstr>PowerPoint Sunusu</vt:lpstr>
      <vt:lpstr>Width of Depletion Region</vt:lpstr>
      <vt:lpstr>Understanding of mobility</vt:lpstr>
      <vt:lpstr>Definition of Resistance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itu</dc:creator>
  <cp:lastModifiedBy>itu</cp:lastModifiedBy>
  <cp:revision>320</cp:revision>
  <dcterms:created xsi:type="dcterms:W3CDTF">2019-02-06T07:49:30Z</dcterms:created>
  <dcterms:modified xsi:type="dcterms:W3CDTF">2020-02-16T21:22:41Z</dcterms:modified>
</cp:coreProperties>
</file>